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2" r:id="rId5"/>
    <p:sldId id="263" r:id="rId6"/>
    <p:sldId id="264" r:id="rId7"/>
    <p:sldId id="272" r:id="rId8"/>
    <p:sldId id="265" r:id="rId9"/>
    <p:sldId id="259" r:id="rId10"/>
    <p:sldId id="260" r:id="rId11"/>
    <p:sldId id="261" r:id="rId12"/>
    <p:sldId id="266" r:id="rId13"/>
    <p:sldId id="267" r:id="rId14"/>
    <p:sldId id="268" r:id="rId15"/>
    <p:sldId id="27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85173-B00E-4A7D-A440-A160E0D632A3}" type="datetimeFigureOut">
              <a:rPr lang="en-CA" smtClean="0"/>
              <a:t>2018-05-22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2D8DA-DD39-4EFA-860E-7A3CD8D1B012}" type="slidenum">
              <a:rPr lang="en-CA" smtClean="0"/>
              <a:t>‹#›</a:t>
            </a:fld>
            <a:endParaRPr lang="en-CA"/>
          </a:p>
        </p:txBody>
      </p:sp>
    </p:spTree>
    <p:extLst>
      <p:ext uri="{BB962C8B-B14F-4D97-AF65-F5344CB8AC3E}">
        <p14:creationId xmlns:p14="http://schemas.microsoft.com/office/powerpoint/2010/main" val="9468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6</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7</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8</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9</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10</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11</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12</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13</a:t>
            </a:fld>
            <a:endParaRPr lang="en-CA" dirty="0"/>
          </a:p>
        </p:txBody>
      </p:sp>
    </p:spTree>
    <p:extLst>
      <p:ext uri="{BB962C8B-B14F-4D97-AF65-F5344CB8AC3E}">
        <p14:creationId xmlns:p14="http://schemas.microsoft.com/office/powerpoint/2010/main" val="272273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36E39E-10A7-49AE-A5EE-BBD94ABDE537}" type="slidenum">
              <a:rPr lang="en-CA" smtClean="0"/>
              <a:t>14</a:t>
            </a:fld>
            <a:endParaRPr lang="en-CA" dirty="0"/>
          </a:p>
        </p:txBody>
      </p:sp>
    </p:spTree>
    <p:extLst>
      <p:ext uri="{BB962C8B-B14F-4D97-AF65-F5344CB8AC3E}">
        <p14:creationId xmlns:p14="http://schemas.microsoft.com/office/powerpoint/2010/main" val="2722733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004048" cy="6858000"/>
          </a:xfrm>
          <a:solidFill>
            <a:schemeClr val="bg1">
              <a:lumMod val="65000"/>
            </a:schemeClr>
          </a:solidFill>
        </p:spPr>
        <p:txBody>
          <a:bodyPr>
            <a:normAutofit/>
          </a:bodyPr>
          <a:lstStyle>
            <a:lvl1pPr>
              <a:defRPr sz="4800"/>
            </a:lvl1pPr>
          </a:lstStyle>
          <a:p>
            <a:r>
              <a:rPr lang="en-US" dirty="0" smtClean="0"/>
              <a:t>Click to edit Master title style</a:t>
            </a:r>
            <a:endParaRPr lang="en-CA" dirty="0"/>
          </a:p>
        </p:txBody>
      </p:sp>
      <p:sp>
        <p:nvSpPr>
          <p:cNvPr id="3" name="Subtitle 2"/>
          <p:cNvSpPr>
            <a:spLocks noGrp="1"/>
          </p:cNvSpPr>
          <p:nvPr>
            <p:ph type="subTitle" idx="1"/>
          </p:nvPr>
        </p:nvSpPr>
        <p:spPr>
          <a:xfrm>
            <a:off x="467544" y="4293096"/>
            <a:ext cx="4320480" cy="172819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7223" y="4869160"/>
            <a:ext cx="3449863" cy="180707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6096" y="332656"/>
            <a:ext cx="3452302" cy="843451"/>
          </a:xfrm>
          <a:prstGeom prst="rect">
            <a:avLst/>
          </a:prstGeom>
        </p:spPr>
      </p:pic>
    </p:spTree>
    <p:extLst>
      <p:ext uri="{BB962C8B-B14F-4D97-AF65-F5344CB8AC3E}">
        <p14:creationId xmlns:p14="http://schemas.microsoft.com/office/powerpoint/2010/main" val="149760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dirty="0" smtClean="0"/>
              <a:t>Confidential</a:t>
            </a:r>
            <a:endParaRPr lang="en-CA" dirty="0"/>
          </a:p>
        </p:txBody>
      </p:sp>
      <p:sp>
        <p:nvSpPr>
          <p:cNvPr id="6" name="Slide Number Placeholder 5"/>
          <p:cNvSpPr>
            <a:spLocks noGrp="1"/>
          </p:cNvSpPr>
          <p:nvPr>
            <p:ph type="sldNum" sz="quarter" idx="12"/>
          </p:nvPr>
        </p:nvSpPr>
        <p:spPr/>
        <p:txBody>
          <a:bodyPr/>
          <a:lstStyle/>
          <a:p>
            <a:fld id="{8A545926-3568-4834-A019-CE740445F377}"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8890" y="209285"/>
            <a:ext cx="3452302" cy="843451"/>
          </a:xfrm>
          <a:prstGeom prst="rect">
            <a:avLst/>
          </a:prstGeom>
        </p:spPr>
      </p:pic>
    </p:spTree>
    <p:extLst>
      <p:ext uri="{BB962C8B-B14F-4D97-AF65-F5344CB8AC3E}">
        <p14:creationId xmlns:p14="http://schemas.microsoft.com/office/powerpoint/2010/main" val="3531325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5580112" cy="634082"/>
          </a:xfrm>
          <a:prstGeom prst="rect">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251520" y="1052736"/>
            <a:ext cx="843528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Confidential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640BA-883A-481E-9A09-88E06E4D0EB0}" type="slidenum">
              <a:rPr lang="en-CA" smtClean="0"/>
              <a:t>‹#›</a:t>
            </a:fld>
            <a:endParaRPr lang="en-CA" dirty="0"/>
          </a:p>
        </p:txBody>
      </p:sp>
    </p:spTree>
    <p:extLst>
      <p:ext uri="{BB962C8B-B14F-4D97-AF65-F5344CB8AC3E}">
        <p14:creationId xmlns:p14="http://schemas.microsoft.com/office/powerpoint/2010/main" val="335262724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marL="363538" indent="0" algn="l" defTabSz="914400" rtl="0" eaLnBrk="1" latinLnBrk="0" hangingPunct="1">
        <a:spcBef>
          <a:spcPct val="0"/>
        </a:spcBef>
        <a:buNone/>
        <a:defRPr sz="2800" b="1"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174625" indent="-1746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538163" indent="-174625"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2pPr>
      <a:lvl3pPr marL="712788" indent="-174625" algn="l" defTabSz="914400" rtl="0" eaLnBrk="1" latinLnBrk="0" hangingPunct="1">
        <a:spcBef>
          <a:spcPct val="20000"/>
        </a:spcBef>
        <a:buFont typeface="Wingdings" panose="05000000000000000000" pitchFamily="2" charset="2"/>
        <a:buChar char="§"/>
        <a:defRPr sz="1600" kern="1200">
          <a:solidFill>
            <a:schemeClr val="tx1"/>
          </a:solidFill>
          <a:latin typeface="+mn-lt"/>
          <a:ea typeface="+mn-ea"/>
          <a:cs typeface="+mn-cs"/>
        </a:defRPr>
      </a:lvl3pPr>
      <a:lvl4pPr marL="901700" indent="-188913"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076325" indent="-174625"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roadpost.box.com/shared/static/52ewyc0m5rzaa333juj6.pdf" TargetMode="External"/><Relationship Id="rId4" Type="http://schemas.openxmlformats.org/officeDocument/2006/relationships/hyperlink" Target="https://roadpost.box.com/shared/static/h10jby2jvwo2xwhlu0lvpd92lurzui1c.doc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oadpost.box.com/shared/static/h10jby2jvwo2xwhlu0lvpd92lurzui1c.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2" Type="http://schemas.openxmlformats.org/officeDocument/2006/relationships/hyperlink" Target="https://roadpost.wufoo.eu/forms/iridium-go-postpaid-activation-form-deal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tcompartners.roadpost.com/iridium-ca/iridium-marketing/user-guides/?SSScrollPosition=142" TargetMode="External"/><Relationship Id="rId2" Type="http://schemas.openxmlformats.org/officeDocument/2006/relationships/hyperlink" Target="http://www.iridium.com/mailandweb" TargetMode="External"/><Relationship Id="rId1" Type="http://schemas.openxmlformats.org/officeDocument/2006/relationships/slideLayout" Target="../slideLayouts/slideLayout2.xml"/><Relationship Id="rId5" Type="http://schemas.openxmlformats.org/officeDocument/2006/relationships/hyperlink" Target="http://satcompartners.roadpost.com/iridium-us/iridium-marketing/user-guides/" TargetMode="External"/><Relationship Id="rId4" Type="http://schemas.openxmlformats.org/officeDocument/2006/relationships/hyperlink" Target="http://www.geosalliance.com/iridiu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tcompartners.roadpost.com/iridium-us/iridium-marketing/user-guid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atcompartners.roadpost.com/iridium-us/iridium-marketing/user-guides/"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atcompartners.roadpost.com/iridium-us/iridium-marketing/sales-tools-comparison-tables-editable-e-mails-etc/?SSScrollPosition=23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jpg"/><Relationship Id="rId7" Type="http://schemas.openxmlformats.org/officeDocument/2006/relationships/image" Target="../media/image19.jp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g"/><Relationship Id="rId4" Type="http://schemas.openxmlformats.org/officeDocument/2006/relationships/hyperlink" Target="http://satcompartners.roadpost.com/iridium-us/iridium-marketing/sales-tools-comparison-tables-editable-e-mails-etc/?SSScrollPosition=237" TargetMode="External"/><Relationship Id="rId9"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59346"/>
            <a:ext cx="4716016" cy="322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4355976" cy="6858000"/>
          </a:xfrm>
        </p:spPr>
        <p:txBody>
          <a:bodyPr/>
          <a:lstStyle/>
          <a:p>
            <a:r>
              <a:rPr lang="en-CA" dirty="0" smtClean="0"/>
              <a:t>Iridium GO! </a:t>
            </a:r>
            <a:r>
              <a:rPr lang="en-CA" dirty="0" smtClean="0"/>
              <a:t> </a:t>
            </a:r>
            <a:r>
              <a:rPr lang="en-CA" dirty="0" smtClean="0"/>
              <a:t>Training</a:t>
            </a:r>
            <a:br>
              <a:rPr lang="en-CA" dirty="0" smtClean="0"/>
            </a:br>
            <a:r>
              <a:rPr lang="en-CA" dirty="0"/>
              <a:t/>
            </a:r>
            <a:br>
              <a:rPr lang="en-CA" dirty="0"/>
            </a:br>
            <a:r>
              <a:rPr lang="en-CA" dirty="0" smtClean="0"/>
              <a:t/>
            </a:r>
            <a:br>
              <a:rPr lang="en-CA" dirty="0" smtClean="0"/>
            </a:br>
            <a:endParaRPr lang="en-CA" dirty="0"/>
          </a:p>
        </p:txBody>
      </p:sp>
      <p:sp>
        <p:nvSpPr>
          <p:cNvPr id="3" name="Subtitle 2"/>
          <p:cNvSpPr>
            <a:spLocks noGrp="1"/>
          </p:cNvSpPr>
          <p:nvPr>
            <p:ph type="subTitle" idx="1"/>
          </p:nvPr>
        </p:nvSpPr>
        <p:spPr/>
        <p:txBody>
          <a:bodyPr/>
          <a:lstStyle/>
          <a:p>
            <a:endParaRPr lang="en-CA" dirty="0"/>
          </a:p>
        </p:txBody>
      </p:sp>
      <p:pic>
        <p:nvPicPr>
          <p:cNvPr id="4" name="Picture 3" descr="Globes shadow small.png"/>
          <p:cNvPicPr>
            <a:picLocks noChangeAspect="1"/>
          </p:cNvPicPr>
          <p:nvPr/>
        </p:nvPicPr>
        <p:blipFill>
          <a:blip r:embed="rId3" cstate="email"/>
          <a:stretch>
            <a:fillRect/>
          </a:stretch>
        </p:blipFill>
        <p:spPr>
          <a:xfrm>
            <a:off x="4146632" y="1606627"/>
            <a:ext cx="2657616" cy="2542453"/>
          </a:xfrm>
          <a:prstGeom prst="rect">
            <a:avLst/>
          </a:prstGeom>
        </p:spPr>
      </p:pic>
      <p:pic>
        <p:nvPicPr>
          <p:cNvPr id="6" name="Picture 5" descr="Iridium_Everywhere_2Cfinal.png"/>
          <p:cNvPicPr>
            <a:picLocks noChangeAspect="1"/>
          </p:cNvPicPr>
          <p:nvPr/>
        </p:nvPicPr>
        <p:blipFill>
          <a:blip r:embed="rId4" cstate="email"/>
          <a:stretch>
            <a:fillRect/>
          </a:stretch>
        </p:blipFill>
        <p:spPr>
          <a:xfrm>
            <a:off x="5494911" y="2852936"/>
            <a:ext cx="3613593" cy="1159310"/>
          </a:xfrm>
          <a:prstGeom prst="rect">
            <a:avLst/>
          </a:prstGeom>
        </p:spPr>
      </p:pic>
    </p:spTree>
    <p:extLst>
      <p:ext uri="{BB962C8B-B14F-4D97-AF65-F5344CB8AC3E}">
        <p14:creationId xmlns:p14="http://schemas.microsoft.com/office/powerpoint/2010/main" val="3270115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prstClr val="white"/>
                </a:solidFill>
                <a:effectLst>
                  <a:outerShdw blurRad="50800" dist="38100" dir="2700000" algn="tl" rotWithShape="0">
                    <a:srgbClr val="000000">
                      <a:alpha val="43000"/>
                    </a:srgbClr>
                  </a:outerShdw>
                </a:effectLst>
                <a:latin typeface="Calibri"/>
                <a:cs typeface="Calibri"/>
              </a:rPr>
              <a:t>Target Markets: Business</a:t>
            </a:r>
            <a:endParaRPr lang="en-CA" sz="3200" b="1" dirty="0">
              <a:solidFill>
                <a:prstClr val="white"/>
              </a:solidFill>
              <a:effectLst>
                <a:outerShdw blurRad="50800" dist="38100" dir="2700000" algn="tl" rotWithShape="0">
                  <a:srgbClr val="000000">
                    <a:alpha val="43000"/>
                  </a:srgbClr>
                </a:outerShdw>
              </a:effectLst>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887098442"/>
              </p:ext>
            </p:extLst>
          </p:nvPr>
        </p:nvGraphicFramePr>
        <p:xfrm>
          <a:off x="243384" y="1124744"/>
          <a:ext cx="8505080" cy="4693872"/>
        </p:xfrm>
        <a:graphic>
          <a:graphicData uri="http://schemas.openxmlformats.org/drawingml/2006/table">
            <a:tbl>
              <a:tblPr firstRow="1" bandRow="1">
                <a:tableStyleId>{9D7B26C5-4107-4FEC-AEDC-1716B250A1EF}</a:tableStyleId>
              </a:tblPr>
              <a:tblGrid>
                <a:gridCol w="1376288"/>
                <a:gridCol w="7128792"/>
              </a:tblGrid>
              <a:tr h="259055">
                <a:tc>
                  <a:txBody>
                    <a:bodyPr/>
                    <a:lstStyle/>
                    <a:p>
                      <a:pPr algn="ctr"/>
                      <a:r>
                        <a:rPr lang="en-US" sz="1700" dirty="0" smtClean="0">
                          <a:latin typeface="Calibri" panose="020F0502020204030204" pitchFamily="34" charset="0"/>
                        </a:rPr>
                        <a:t>Segment</a:t>
                      </a:r>
                      <a:endParaRPr lang="en-US" sz="1700" dirty="0">
                        <a:latin typeface="Calibri" panose="020F0502020204030204" pitchFamily="34" charset="0"/>
                      </a:endParaRPr>
                    </a:p>
                  </a:txBody>
                  <a:tcPr marT="45716" marB="45716" anchor="ctr"/>
                </a:tc>
                <a:tc>
                  <a:txBody>
                    <a:bodyPr/>
                    <a:lstStyle/>
                    <a:p>
                      <a:pPr algn="ctr"/>
                      <a:r>
                        <a:rPr lang="en-US" sz="1700" dirty="0" smtClean="0">
                          <a:latin typeface="Calibri" panose="020F0502020204030204" pitchFamily="34" charset="0"/>
                        </a:rPr>
                        <a:t>Value</a:t>
                      </a:r>
                      <a:r>
                        <a:rPr lang="en-US" sz="1700" baseline="0" dirty="0" smtClean="0">
                          <a:latin typeface="Calibri" panose="020F0502020204030204" pitchFamily="34" charset="0"/>
                        </a:rPr>
                        <a:t> Proposition </a:t>
                      </a:r>
                      <a:endParaRPr lang="en-US" sz="1700" dirty="0">
                        <a:latin typeface="Calibri" panose="020F0502020204030204" pitchFamily="34" charset="0"/>
                      </a:endParaRPr>
                    </a:p>
                  </a:txBody>
                  <a:tcPr marT="45716" marB="45716" anchor="ctr"/>
                </a:tc>
              </a:tr>
              <a:tr h="609540">
                <a:tc>
                  <a:txBody>
                    <a:bodyPr/>
                    <a:lstStyle/>
                    <a:p>
                      <a:r>
                        <a:rPr lang="en-CA" sz="1700" b="1" dirty="0" smtClean="0">
                          <a:latin typeface="Calibri" panose="020F0502020204030204" pitchFamily="34" charset="0"/>
                        </a:rPr>
                        <a:t>Offices in Disaster-Prone Areas</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Low cost option to enable businesses to connect in event of disaster.  Can be installed or carried, increasing utility.</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Example locations include</a:t>
                      </a:r>
                      <a:r>
                        <a:rPr lang="en-CA" sz="1700" baseline="0" dirty="0" smtClean="0">
                          <a:latin typeface="Calibri" panose="020F0502020204030204" pitchFamily="34" charset="0"/>
                        </a:rPr>
                        <a:t> </a:t>
                      </a:r>
                      <a:r>
                        <a:rPr lang="en-CA" sz="1700" dirty="0" smtClean="0">
                          <a:latin typeface="Calibri" panose="020F0502020204030204" pitchFamily="34" charset="0"/>
                        </a:rPr>
                        <a:t>US Gulf, Japan,</a:t>
                      </a:r>
                      <a:r>
                        <a:rPr lang="en-CA" sz="1700" baseline="0" dirty="0" smtClean="0">
                          <a:latin typeface="Calibri" panose="020F0502020204030204" pitchFamily="34" charset="0"/>
                        </a:rPr>
                        <a:t> etc.</a:t>
                      </a:r>
                      <a:endParaRPr lang="en-CA" sz="1700" dirty="0" smtClean="0">
                        <a:latin typeface="Calibri" panose="020F0502020204030204" pitchFamily="34" charset="0"/>
                      </a:endParaRPr>
                    </a:p>
                  </a:txBody>
                  <a:tcPr marT="45716" marB="45716" anchor="ctr"/>
                </a:tc>
              </a:tr>
              <a:tr h="868595">
                <a:tc>
                  <a:txBody>
                    <a:bodyPr/>
                    <a:lstStyle/>
                    <a:p>
                      <a:r>
                        <a:rPr lang="en-CA" sz="1700" b="1" dirty="0" smtClean="0">
                          <a:latin typeface="Calibri" panose="020F0502020204030204" pitchFamily="34" charset="0"/>
                        </a:rPr>
                        <a:t>Expedition Leaders</a:t>
                      </a:r>
                    </a:p>
                  </a:txBody>
                  <a:tcPr marT="45716" marB="45716" anchor="ctr"/>
                </a:tc>
                <a:tc>
                  <a:txBody>
                    <a:bodyPr/>
                    <a:lstStyle/>
                    <a:p>
                      <a:pPr marL="174625" lvl="0" indent="-174625">
                        <a:buFont typeface="Arial" panose="020B0604020202020204" pitchFamily="34" charset="0"/>
                        <a:buChar char="•"/>
                      </a:pPr>
                      <a:r>
                        <a:rPr lang="en-CA" sz="1700" b="0" dirty="0" smtClean="0">
                          <a:latin typeface="Calibri" panose="020F0502020204030204" pitchFamily="34" charset="0"/>
                        </a:rPr>
                        <a:t>Enable expedition leader to share and manage connection with customers who will value being able to connect to home and pay the expedition leader for usage.</a:t>
                      </a:r>
                    </a:p>
                  </a:txBody>
                  <a:tcPr marT="45716" marB="45716" anchor="ctr"/>
                </a:tc>
              </a:tr>
              <a:tr h="350486">
                <a:tc>
                  <a:txBody>
                    <a:bodyPr/>
                    <a:lstStyle/>
                    <a:p>
                      <a:r>
                        <a:rPr lang="en-US" sz="1700" b="1" dirty="0" smtClean="0">
                          <a:latin typeface="Calibri" panose="020F0502020204030204" pitchFamily="34" charset="0"/>
                        </a:rPr>
                        <a:t>Executive Roamers</a:t>
                      </a: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Iridium is less expensive than roaming onto another carrier’s network ($2.50 vs $1.50) as long as large emails are not required.</a:t>
                      </a:r>
                      <a:endParaRPr lang="en-US" sz="1700" dirty="0">
                        <a:latin typeface="Calibri" panose="020F0502020204030204" pitchFamily="34" charset="0"/>
                      </a:endParaRPr>
                    </a:p>
                  </a:txBody>
                  <a:tcPr marT="45716" marB="45716" anchor="ctr"/>
                </a:tc>
              </a:tr>
              <a:tr h="739067">
                <a:tc>
                  <a:txBody>
                    <a:bodyPr/>
                    <a:lstStyle/>
                    <a:p>
                      <a:r>
                        <a:rPr lang="en-US" sz="1700" b="1" dirty="0" smtClean="0">
                          <a:latin typeface="Calibri" panose="020F0502020204030204" pitchFamily="34" charset="0"/>
                        </a:rPr>
                        <a:t>Truckers</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Truckers whose companies require productivity applications, such as dispatch, email or voice communications with the driver. </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In addition, vehicular monitoring can be accommodated with a smartphone or Tablet. </a:t>
                      </a:r>
                    </a:p>
                  </a:txBody>
                  <a:tcPr marT="45716" marB="45716" anchor="ctr"/>
                </a:tc>
              </a:tr>
              <a:tr h="739067">
                <a:tc>
                  <a:txBody>
                    <a:bodyPr/>
                    <a:lstStyle/>
                    <a:p>
                      <a:r>
                        <a:rPr lang="en-US" sz="1700" b="1" dirty="0" smtClean="0">
                          <a:latin typeface="Calibri" panose="020F0502020204030204" pitchFamily="34" charset="0"/>
                        </a:rPr>
                        <a:t>Pilots</a:t>
                      </a:r>
                      <a:endParaRPr lang="en-US" sz="1700" b="1" dirty="0">
                        <a:latin typeface="Calibri" panose="020F0502020204030204" pitchFamily="34" charset="0"/>
                      </a:endParaRPr>
                    </a:p>
                  </a:txBody>
                  <a:tcPr marT="45716" marB="45716" anchor="ctr"/>
                </a:tc>
                <a:tc>
                  <a:txBody>
                    <a:bodyPr/>
                    <a:lstStyle/>
                    <a:p>
                      <a:pPr marL="174625" indent="-174625">
                        <a:buFont typeface="Arial" panose="020B0604020202020204" pitchFamily="34" charset="0"/>
                        <a:buChar char="•"/>
                      </a:pPr>
                      <a:r>
                        <a:rPr lang="en-CA" sz="1700" dirty="0" smtClean="0">
                          <a:latin typeface="Calibri" panose="020F0502020204030204" pitchFamily="34" charset="0"/>
                        </a:rPr>
                        <a:t>Small aircraft/bush pilots require weather updates, navigation, DUATs and other aviation related data transfers in addition to email and voice communications while out of terrestrial coverage. </a:t>
                      </a:r>
                    </a:p>
                  </a:txBody>
                  <a:tcPr marT="45716" marB="45716" anchor="ctr"/>
                </a:tc>
              </a:tr>
            </a:tbl>
          </a:graphicData>
        </a:graphic>
      </p:graphicFrame>
      <p:sp>
        <p:nvSpPr>
          <p:cNvPr id="2" name="Slide Number Placeholder 1"/>
          <p:cNvSpPr>
            <a:spLocks noGrp="1"/>
          </p:cNvSpPr>
          <p:nvPr>
            <p:ph type="sldNum" sz="quarter" idx="12"/>
          </p:nvPr>
        </p:nvSpPr>
        <p:spPr/>
        <p:txBody>
          <a:bodyPr/>
          <a:lstStyle/>
          <a:p>
            <a:fld id="{8A545926-3568-4834-A019-CE740445F377}" type="slidenum">
              <a:rPr lang="en-CA" smtClean="0"/>
              <a:t>10</a:t>
            </a:fld>
            <a:endParaRPr lang="en-CA"/>
          </a:p>
        </p:txBody>
      </p:sp>
    </p:spTree>
    <p:extLst>
      <p:ext uri="{BB962C8B-B14F-4D97-AF65-F5344CB8AC3E}">
        <p14:creationId xmlns:p14="http://schemas.microsoft.com/office/powerpoint/2010/main" val="849273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prstClr val="white"/>
                </a:solidFill>
                <a:effectLst>
                  <a:outerShdw blurRad="50800" dist="38100" dir="2700000" algn="tl" rotWithShape="0">
                    <a:srgbClr val="000000">
                      <a:alpha val="43000"/>
                    </a:srgbClr>
                  </a:outerShdw>
                </a:effectLst>
                <a:latin typeface="Calibri"/>
                <a:cs typeface="Calibri"/>
              </a:rPr>
              <a:t>Target Markets: Government</a:t>
            </a:r>
            <a:endParaRPr lang="en-CA" sz="3200" b="1" dirty="0">
              <a:solidFill>
                <a:prstClr val="white"/>
              </a:solidFill>
              <a:effectLst>
                <a:outerShdw blurRad="50800" dist="38100" dir="2700000" algn="tl" rotWithShape="0">
                  <a:srgbClr val="000000">
                    <a:alpha val="43000"/>
                  </a:srgbClr>
                </a:outerShdw>
              </a:effectLst>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4170575437"/>
              </p:ext>
            </p:extLst>
          </p:nvPr>
        </p:nvGraphicFramePr>
        <p:xfrm>
          <a:off x="243384" y="1124744"/>
          <a:ext cx="8577088" cy="4213678"/>
        </p:xfrm>
        <a:graphic>
          <a:graphicData uri="http://schemas.openxmlformats.org/drawingml/2006/table">
            <a:tbl>
              <a:tblPr firstRow="1" bandRow="1">
                <a:tableStyleId>{9D7B26C5-4107-4FEC-AEDC-1716B250A1EF}</a:tableStyleId>
              </a:tblPr>
              <a:tblGrid>
                <a:gridCol w="1304280"/>
                <a:gridCol w="7272808"/>
              </a:tblGrid>
              <a:tr h="259055">
                <a:tc>
                  <a:txBody>
                    <a:bodyPr/>
                    <a:lstStyle/>
                    <a:p>
                      <a:pPr algn="ctr"/>
                      <a:r>
                        <a:rPr lang="en-US" sz="1700" dirty="0" smtClean="0">
                          <a:latin typeface="Calibri" panose="020F0502020204030204" pitchFamily="34" charset="0"/>
                        </a:rPr>
                        <a:t>Segment</a:t>
                      </a:r>
                      <a:endParaRPr lang="en-US" sz="1700" dirty="0">
                        <a:latin typeface="Calibri" panose="020F0502020204030204" pitchFamily="34" charset="0"/>
                      </a:endParaRPr>
                    </a:p>
                  </a:txBody>
                  <a:tcPr marT="45716" marB="45716" anchor="ctr"/>
                </a:tc>
                <a:tc>
                  <a:txBody>
                    <a:bodyPr/>
                    <a:lstStyle/>
                    <a:p>
                      <a:pPr algn="ctr"/>
                      <a:r>
                        <a:rPr lang="en-US" sz="1700" dirty="0" smtClean="0">
                          <a:latin typeface="Calibri" panose="020F0502020204030204" pitchFamily="34" charset="0"/>
                        </a:rPr>
                        <a:t>Value</a:t>
                      </a:r>
                      <a:r>
                        <a:rPr lang="en-US" sz="1700" baseline="0" dirty="0" smtClean="0">
                          <a:latin typeface="Calibri" panose="020F0502020204030204" pitchFamily="34" charset="0"/>
                        </a:rPr>
                        <a:t> Proposition </a:t>
                      </a:r>
                      <a:endParaRPr lang="en-US" sz="1700" dirty="0">
                        <a:latin typeface="Calibri" panose="020F0502020204030204" pitchFamily="34" charset="0"/>
                      </a:endParaRPr>
                    </a:p>
                  </a:txBody>
                  <a:tcPr marT="45716" marB="45716" anchor="ctr"/>
                </a:tc>
              </a:tr>
              <a:tr h="609540">
                <a:tc>
                  <a:txBody>
                    <a:bodyPr/>
                    <a:lstStyle/>
                    <a:p>
                      <a:r>
                        <a:rPr lang="en-CA" sz="1700" b="1" dirty="0" smtClean="0">
                          <a:latin typeface="Calibri" panose="020F0502020204030204" pitchFamily="34" charset="0"/>
                        </a:rPr>
                        <a:t>Provincial/ Local/ Federal Disaster Preparation</a:t>
                      </a: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Connect to home country using own smartphone but with Iridium network for improved security (calls bypass local landlines).</a:t>
                      </a:r>
                    </a:p>
                  </a:txBody>
                  <a:tcPr marT="45716" marB="45716" anchor="ctr"/>
                </a:tc>
              </a:tr>
              <a:tr h="868595">
                <a:tc>
                  <a:txBody>
                    <a:bodyPr/>
                    <a:lstStyle/>
                    <a:p>
                      <a:r>
                        <a:rPr lang="en-CA" sz="1700" b="1" dirty="0" smtClean="0">
                          <a:latin typeface="Calibri" panose="020F0502020204030204" pitchFamily="34" charset="0"/>
                        </a:rPr>
                        <a:t>Military</a:t>
                      </a:r>
                    </a:p>
                  </a:txBody>
                  <a:tcPr marT="45716" marB="45716" anchor="ctr"/>
                </a:tc>
                <a:tc>
                  <a:txBody>
                    <a:bodyPr/>
                    <a:lstStyle/>
                    <a:p>
                      <a:pPr marL="174625" lvl="0" indent="-174625">
                        <a:buFont typeface="Arial" panose="020B0604020202020204" pitchFamily="34" charset="0"/>
                        <a:buChar char="•"/>
                      </a:pPr>
                      <a:r>
                        <a:rPr lang="en-CA" sz="1700" b="0" dirty="0" smtClean="0">
                          <a:latin typeface="Calibri" panose="020F0502020204030204" pitchFamily="34" charset="0"/>
                        </a:rPr>
                        <a:t>Welfare calling at forward operating bases and for rapid deployments so soldiers can stay connected to home (ex. like </a:t>
                      </a:r>
                      <a:r>
                        <a:rPr lang="en-CA" sz="1700" b="0" dirty="0" err="1" smtClean="0">
                          <a:latin typeface="Calibri" panose="020F0502020204030204" pitchFamily="34" charset="0"/>
                        </a:rPr>
                        <a:t>DoD</a:t>
                      </a:r>
                      <a:r>
                        <a:rPr lang="en-CA" sz="1700" b="0" dirty="0" smtClean="0">
                          <a:latin typeface="Calibri" panose="020F0502020204030204" pitchFamily="34" charset="0"/>
                        </a:rPr>
                        <a:t>).</a:t>
                      </a:r>
                    </a:p>
                  </a:txBody>
                  <a:tcPr marT="45716" marB="45716" anchor="ctr"/>
                </a:tc>
              </a:tr>
              <a:tr h="350486">
                <a:tc>
                  <a:txBody>
                    <a:bodyPr/>
                    <a:lstStyle/>
                    <a:p>
                      <a:r>
                        <a:rPr lang="en-US" sz="1700" b="1" dirty="0" smtClean="0">
                          <a:latin typeface="Calibri" panose="020F0502020204030204" pitchFamily="34" charset="0"/>
                        </a:rPr>
                        <a:t>State Department/Diplomats</a:t>
                      </a: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Connect to home country using own smartphone but with Iridium network for improved security (calls bypass local landlines).</a:t>
                      </a:r>
                    </a:p>
                  </a:txBody>
                  <a:tcPr marT="45716" marB="45716" anchor="ctr"/>
                </a:tc>
              </a:tr>
              <a:tr h="739067">
                <a:tc>
                  <a:txBody>
                    <a:bodyPr/>
                    <a:lstStyle/>
                    <a:p>
                      <a:r>
                        <a:rPr lang="en-US" sz="1700" b="1" dirty="0" smtClean="0">
                          <a:latin typeface="Calibri" panose="020F0502020204030204" pitchFamily="34" charset="0"/>
                        </a:rPr>
                        <a:t>Special</a:t>
                      </a:r>
                      <a:r>
                        <a:rPr lang="en-US" sz="1700" b="1" baseline="0" dirty="0" smtClean="0">
                          <a:latin typeface="Calibri" panose="020F0502020204030204" pitchFamily="34" charset="0"/>
                        </a:rPr>
                        <a:t> Operations</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Important to have device that allows them to inconspicuously use their own smartphones to blend in (ex. hide and use own smartphone).</a:t>
                      </a:r>
                    </a:p>
                  </a:txBody>
                  <a:tcPr marT="45716" marB="45716" anchor="ctr"/>
                </a:tc>
              </a:tr>
            </a:tbl>
          </a:graphicData>
        </a:graphic>
      </p:graphicFrame>
      <p:sp>
        <p:nvSpPr>
          <p:cNvPr id="2" name="Slide Number Placeholder 1"/>
          <p:cNvSpPr>
            <a:spLocks noGrp="1"/>
          </p:cNvSpPr>
          <p:nvPr>
            <p:ph type="sldNum" sz="quarter" idx="12"/>
          </p:nvPr>
        </p:nvSpPr>
        <p:spPr/>
        <p:txBody>
          <a:bodyPr/>
          <a:lstStyle/>
          <a:p>
            <a:fld id="{8A545926-3568-4834-A019-CE740445F377}" type="slidenum">
              <a:rPr lang="en-CA" smtClean="0"/>
              <a:t>11</a:t>
            </a:fld>
            <a:endParaRPr lang="en-CA"/>
          </a:p>
        </p:txBody>
      </p:sp>
    </p:spTree>
    <p:extLst>
      <p:ext uri="{BB962C8B-B14F-4D97-AF65-F5344CB8AC3E}">
        <p14:creationId xmlns:p14="http://schemas.microsoft.com/office/powerpoint/2010/main" val="3704327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prstClr val="white"/>
                </a:solidFill>
                <a:effectLst>
                  <a:outerShdw blurRad="50800" dist="38100" dir="2700000" algn="tl" rotWithShape="0">
                    <a:srgbClr val="000000">
                      <a:alpha val="43000"/>
                    </a:srgbClr>
                  </a:outerShdw>
                </a:effectLst>
                <a:latin typeface="Calibri" panose="020F0502020204030204" pitchFamily="34" charset="0"/>
                <a:cs typeface="Calibri"/>
              </a:rPr>
              <a:t>Hardware &amp; Prepaid Pricing</a:t>
            </a:r>
            <a:endParaRPr lang="en-CA" sz="3200" b="1" dirty="0">
              <a:solidFill>
                <a:prstClr val="white"/>
              </a:solidFill>
              <a:effectLst>
                <a:outerShdw blurRad="50800" dist="38100" dir="2700000" algn="tl" rotWithShape="0">
                  <a:srgbClr val="000000">
                    <a:alpha val="43000"/>
                  </a:srgbClr>
                </a:outerShdw>
              </a:effectLst>
              <a:latin typeface="Calibri" panose="020F0502020204030204" pitchFamily="34" charset="0"/>
              <a:cs typeface="Calibri"/>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182" y="4437112"/>
            <a:ext cx="3128330" cy="210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A545926-3568-4834-A019-CE740445F377}" type="slidenum">
              <a:rPr lang="en-CA" smtClean="0"/>
              <a:t>12</a:t>
            </a:fld>
            <a:endParaRPr lang="en-CA" dirty="0"/>
          </a:p>
        </p:txBody>
      </p:sp>
      <p:sp>
        <p:nvSpPr>
          <p:cNvPr id="4" name="Content Placeholder 3"/>
          <p:cNvSpPr>
            <a:spLocks noGrp="1"/>
          </p:cNvSpPr>
          <p:nvPr>
            <p:ph idx="1"/>
          </p:nvPr>
        </p:nvSpPr>
        <p:spPr/>
        <p:txBody>
          <a:bodyPr>
            <a:normAutofit/>
          </a:bodyPr>
          <a:lstStyle/>
          <a:p>
            <a:pPr marL="0" indent="0">
              <a:buNone/>
            </a:pPr>
            <a:r>
              <a:rPr lang="en-CA" sz="1600" b="1" u="sng" dirty="0">
                <a:latin typeface="Calibri" panose="020F0502020204030204" pitchFamily="34" charset="0"/>
              </a:rPr>
              <a:t>Prepaid Pricing Terms:</a:t>
            </a:r>
          </a:p>
          <a:p>
            <a:pPr marL="0" indent="0">
              <a:buNone/>
            </a:pPr>
            <a:r>
              <a:rPr lang="en-US" sz="1600" dirty="0"/>
              <a:t>Minimum call duration is 20 seconds. Airtime included is estimated based on burn rates for popular usage types. The maximum expiry period per account is two (2) years.  Ask your dealer for details.</a:t>
            </a:r>
          </a:p>
          <a:p>
            <a:pPr marL="342900" lvl="0" indent="-342900">
              <a:buFont typeface="+mj-lt"/>
              <a:buAutoNum type="arabicPeriod"/>
            </a:pPr>
            <a:r>
              <a:rPr lang="en-US" sz="1600" dirty="0"/>
              <a:t>Airtime included is estimated based on burn rates. Usage types can be combined and will be deducted accordingly.</a:t>
            </a:r>
          </a:p>
          <a:p>
            <a:pPr marL="342900" lvl="0" indent="-342900">
              <a:buFont typeface="+mj-lt"/>
              <a:buAutoNum type="arabicPeriod"/>
            </a:pPr>
            <a:r>
              <a:rPr lang="en-US" sz="1600" dirty="0"/>
              <a:t>Iridium GO! prepaid card types can be recharged prior to expiry by using the Iridium GO! 30 day add-time voucher or by purchasing an Iridium GO! Seasonal or Annual recharge. Both unused minutes and the remaining expiry period carry forward when the card is recharged. Expiry dates are cumulative.</a:t>
            </a:r>
          </a:p>
          <a:p>
            <a:pPr marL="342900" indent="-342900">
              <a:buFont typeface="+mj-lt"/>
              <a:buAutoNum type="arabicPeriod"/>
            </a:pPr>
            <a:r>
              <a:rPr lang="en-US" sz="1600" dirty="0"/>
              <a:t>Iridium Canada/ Alaska Cards can be recharged prior to expiry by purchasing an Iridium Canada/ Alaska recharge voucher. Expiry dates are not cumulative (i.e. balance is always 6 months from the activation or recharge date).  </a:t>
            </a:r>
          </a:p>
          <a:p>
            <a:pPr marL="342900" indent="-342900">
              <a:buFont typeface="+mj-lt"/>
              <a:buAutoNum type="arabicPeriod"/>
            </a:pPr>
            <a:r>
              <a:rPr lang="en-US" sz="1600" dirty="0"/>
              <a:t>Remaining minute balances will continue to carry forward until the balance expires. The Canada/Alaska coverage region includes the Canada and Alaska plus 12 nautical miles into coastal waters</a:t>
            </a:r>
            <a:r>
              <a:rPr lang="en-US" sz="1600" dirty="0" smtClean="0"/>
              <a:t>.</a:t>
            </a:r>
          </a:p>
          <a:p>
            <a:pPr marL="0" indent="0">
              <a:buNone/>
            </a:pPr>
            <a:endParaRPr lang="en-US" sz="1600" dirty="0"/>
          </a:p>
          <a:p>
            <a:pPr marL="0" indent="0">
              <a:buNone/>
            </a:pPr>
            <a:r>
              <a:rPr lang="en-US" sz="1600" dirty="0" smtClean="0">
                <a:hlinkClick r:id="rId4"/>
              </a:rPr>
              <a:t>GO! Dealer sell sheet</a:t>
            </a:r>
            <a:endParaRPr lang="en-US" sz="1600" dirty="0" smtClean="0"/>
          </a:p>
          <a:p>
            <a:pPr marL="0" indent="0">
              <a:buNone/>
            </a:pPr>
            <a:endParaRPr lang="en-US" sz="1600" dirty="0"/>
          </a:p>
          <a:p>
            <a:pPr marL="0" indent="0">
              <a:buNone/>
            </a:pPr>
            <a:r>
              <a:rPr lang="en-US" sz="1600" dirty="0" smtClean="0">
                <a:hlinkClick r:id="rId5"/>
              </a:rPr>
              <a:t>Dealer Price list</a:t>
            </a:r>
            <a:endParaRPr lang="en-US" sz="1600" dirty="0"/>
          </a:p>
        </p:txBody>
      </p:sp>
    </p:spTree>
    <p:extLst>
      <p:ext uri="{BB962C8B-B14F-4D97-AF65-F5344CB8AC3E}">
        <p14:creationId xmlns:p14="http://schemas.microsoft.com/office/powerpoint/2010/main" val="1549541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prstClr val="white"/>
                </a:solidFill>
                <a:effectLst>
                  <a:outerShdw blurRad="50800" dist="38100" dir="2700000" algn="tl" rotWithShape="0">
                    <a:srgbClr val="000000">
                      <a:alpha val="43000"/>
                    </a:srgbClr>
                  </a:outerShdw>
                </a:effectLst>
                <a:latin typeface="Calibri" panose="020F0502020204030204" pitchFamily="34" charset="0"/>
                <a:cs typeface="Calibri"/>
              </a:rPr>
              <a:t>Postpaid Pricing</a:t>
            </a:r>
            <a:endParaRPr lang="en-CA" sz="3200" b="1" dirty="0">
              <a:solidFill>
                <a:prstClr val="white"/>
              </a:solidFill>
              <a:effectLst>
                <a:outerShdw blurRad="50800" dist="38100" dir="2700000" algn="tl" rotWithShape="0">
                  <a:srgbClr val="000000">
                    <a:alpha val="43000"/>
                  </a:srgbClr>
                </a:outerShdw>
              </a:effectLst>
              <a:latin typeface="Calibri" panose="020F0502020204030204" pitchFamily="34" charset="0"/>
              <a:cs typeface="Calibri"/>
            </a:endParaRPr>
          </a:p>
        </p:txBody>
      </p:sp>
      <p:sp>
        <p:nvSpPr>
          <p:cNvPr id="3" name="Slide Number Placeholder 2"/>
          <p:cNvSpPr>
            <a:spLocks noGrp="1"/>
          </p:cNvSpPr>
          <p:nvPr>
            <p:ph type="sldNum" sz="quarter" idx="12"/>
          </p:nvPr>
        </p:nvSpPr>
        <p:spPr/>
        <p:txBody>
          <a:bodyPr/>
          <a:lstStyle/>
          <a:p>
            <a:fld id="{8A545926-3568-4834-A019-CE740445F377}" type="slidenum">
              <a:rPr lang="en-CA" smtClean="0"/>
              <a:t>13</a:t>
            </a:fld>
            <a:endParaRPr lang="en-CA"/>
          </a:p>
        </p:txBody>
      </p:sp>
      <p:sp>
        <p:nvSpPr>
          <p:cNvPr id="4" name="Content Placeholder 3"/>
          <p:cNvSpPr>
            <a:spLocks noGrp="1"/>
          </p:cNvSpPr>
          <p:nvPr>
            <p:ph idx="1"/>
          </p:nvPr>
        </p:nvSpPr>
        <p:spPr>
          <a:xfrm>
            <a:off x="251520" y="1052736"/>
            <a:ext cx="8435280" cy="5544616"/>
          </a:xfrm>
        </p:spPr>
        <p:txBody>
          <a:bodyPr>
            <a:normAutofit lnSpcReduction="10000"/>
          </a:bodyPr>
          <a:lstStyle/>
          <a:p>
            <a:pPr marL="0" indent="0">
              <a:buNone/>
            </a:pPr>
            <a:r>
              <a:rPr lang="en-US" sz="2400" dirty="0"/>
              <a:t>Contract-free plans exclusively from Roadpost.</a:t>
            </a:r>
            <a:endParaRPr lang="en-US" dirty="0"/>
          </a:p>
          <a:p>
            <a:pPr lvl="0"/>
            <a:r>
              <a:rPr lang="en-US" dirty="0"/>
              <a:t>All plans include voice, data and SMS</a:t>
            </a:r>
          </a:p>
          <a:p>
            <a:pPr lvl="0"/>
            <a:r>
              <a:rPr lang="en-US" dirty="0"/>
              <a:t>Free voicemail, call display and incoming calls/SMS</a:t>
            </a:r>
          </a:p>
          <a:p>
            <a:pPr lvl="0"/>
            <a:r>
              <a:rPr lang="en-US" dirty="0"/>
              <a:t>Cancel, switch or suspend your plan any time without penalties! </a:t>
            </a:r>
            <a:endParaRPr lang="en-US" dirty="0" smtClean="0"/>
          </a:p>
          <a:p>
            <a:pPr lvl="0"/>
            <a:r>
              <a:rPr lang="en-US" dirty="0" smtClean="0"/>
              <a:t>Plans from $55.99/month</a:t>
            </a:r>
          </a:p>
          <a:p>
            <a:pPr lvl="0"/>
            <a:r>
              <a:rPr lang="en-US" dirty="0" smtClean="0"/>
              <a:t>Unlimited data and SMS for just $139.99/month </a:t>
            </a:r>
          </a:p>
          <a:p>
            <a:pPr marL="0" indent="0">
              <a:buNone/>
            </a:pPr>
            <a:endParaRPr lang="en-US" sz="1600" dirty="0" smtClean="0">
              <a:hlinkClick r:id="rId3"/>
            </a:endParaRPr>
          </a:p>
          <a:p>
            <a:pPr marL="0" indent="0">
              <a:buNone/>
            </a:pPr>
            <a:r>
              <a:rPr lang="en-US" sz="1600" b="1" u="sng" dirty="0" smtClean="0"/>
              <a:t>Pricing Details:</a:t>
            </a:r>
            <a:endParaRPr lang="en-US" sz="1600" dirty="0" smtClean="0">
              <a:hlinkClick r:id="rId3"/>
            </a:endParaRPr>
          </a:p>
          <a:p>
            <a:pPr marL="0" indent="0">
              <a:buNone/>
            </a:pPr>
            <a:r>
              <a:rPr lang="en-US" sz="1600" dirty="0" smtClean="0">
                <a:hlinkClick r:id="rId3"/>
              </a:rPr>
              <a:t>GO</a:t>
            </a:r>
            <a:r>
              <a:rPr lang="en-US" sz="1600" dirty="0">
                <a:hlinkClick r:id="rId3"/>
              </a:rPr>
              <a:t>! Dealer sell </a:t>
            </a:r>
            <a:r>
              <a:rPr lang="en-US" sz="1600" dirty="0" smtClean="0">
                <a:hlinkClick r:id="rId3"/>
              </a:rPr>
              <a:t>sheet</a:t>
            </a:r>
            <a:endParaRPr lang="en-US" sz="1600" dirty="0" smtClean="0"/>
          </a:p>
          <a:p>
            <a:pPr marL="0" indent="0">
              <a:buNone/>
            </a:pPr>
            <a:endParaRPr lang="en-US" sz="1600" dirty="0"/>
          </a:p>
          <a:p>
            <a:pPr marL="0" indent="0">
              <a:buNone/>
            </a:pPr>
            <a:r>
              <a:rPr lang="en-US" sz="1600" b="1" u="sng" dirty="0"/>
              <a:t>Postpaid pricing terms</a:t>
            </a:r>
            <a:r>
              <a:rPr lang="en-US" sz="1600" b="1" u="sng" dirty="0" smtClean="0"/>
              <a:t>:</a:t>
            </a:r>
          </a:p>
          <a:p>
            <a:pPr marL="0" indent="0">
              <a:buNone/>
            </a:pPr>
            <a:endParaRPr lang="en-US" sz="1600" b="1" u="sng" dirty="0"/>
          </a:p>
          <a:p>
            <a:pPr marL="0" indent="0">
              <a:buNone/>
            </a:pPr>
            <a:r>
              <a:rPr lang="en-US" sz="1600" dirty="0" smtClean="0"/>
              <a:t>There </a:t>
            </a:r>
            <a:r>
              <a:rPr lang="en-US" sz="1600" dirty="0"/>
              <a:t>is no term commitment for the Iridium GO! postpaid subscriptions beyond the initial 30-day commitment. A one-time activation fee of $35 applies to all plans. Plans renew automatically month-to-month until cancelled. Pooled voice minutes means that you can share airtime with other users on your account. Data can also be pooled among users of the Iridium GO! 10 and Iridium GO! 100 plans only. SMS messages cannot be pooled. Unused airtime does not carry forward month-to-month. Airtime is billed per minute in 60 second increments, except SMS which is billed per message. Plans are subject to change at any time. Subject to Roadpost Standard Terms and Conditions.</a:t>
            </a:r>
          </a:p>
          <a:p>
            <a:pPr marL="742950" lvl="1"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74704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4"/>
          <p:cNvGraphicFramePr>
            <a:graphicFrameLocks noGrp="1"/>
          </p:cNvGraphicFramePr>
          <p:nvPr>
            <p:ph idx="1"/>
            <p:extLst>
              <p:ext uri="{D42A27DB-BD31-4B8C-83A1-F6EECF244321}">
                <p14:modId xmlns:p14="http://schemas.microsoft.com/office/powerpoint/2010/main" val="4249555859"/>
              </p:ext>
            </p:extLst>
          </p:nvPr>
        </p:nvGraphicFramePr>
        <p:xfrm>
          <a:off x="251518" y="1079941"/>
          <a:ext cx="8640961" cy="5531825"/>
        </p:xfrm>
        <a:graphic>
          <a:graphicData uri="http://schemas.openxmlformats.org/drawingml/2006/table">
            <a:tbl>
              <a:tblPr firstRow="1" bandRow="1">
                <a:tableStyleId>{9D7B26C5-4107-4FEC-AEDC-1716B250A1EF}</a:tableStyleId>
              </a:tblPr>
              <a:tblGrid>
                <a:gridCol w="1633796"/>
                <a:gridCol w="2450692"/>
                <a:gridCol w="2269159"/>
                <a:gridCol w="2287314"/>
              </a:tblGrid>
              <a:tr h="336779">
                <a:tc>
                  <a:txBody>
                    <a:bodyPr/>
                    <a:lstStyle/>
                    <a:p>
                      <a:endParaRPr lang="en-CA" sz="1600" dirty="0"/>
                    </a:p>
                  </a:txBody>
                  <a:tcPr/>
                </a:tc>
                <a:tc>
                  <a:txBody>
                    <a:bodyPr/>
                    <a:lstStyle/>
                    <a:p>
                      <a:pPr algn="ctr">
                        <a:lnSpc>
                          <a:spcPct val="115000"/>
                        </a:lnSpc>
                        <a:spcAft>
                          <a:spcPts val="0"/>
                        </a:spcAft>
                      </a:pPr>
                      <a:r>
                        <a:rPr lang="en-CA" sz="1600" b="1" dirty="0">
                          <a:effectLst>
                            <a:outerShdw blurRad="50800" dist="38100" dir="2700000" algn="tl">
                              <a:srgbClr val="000000">
                                <a:alpha val="40000"/>
                              </a:srgbClr>
                            </a:outerShdw>
                          </a:effectLst>
                          <a:latin typeface="Calibri"/>
                          <a:ea typeface="Calibri"/>
                          <a:cs typeface="Times New Roman"/>
                        </a:rPr>
                        <a:t>Iridium GO!</a:t>
                      </a:r>
                      <a:endParaRPr lang="en-CA"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1600" b="1" dirty="0">
                          <a:effectLst>
                            <a:outerShdw blurRad="50800" dist="38100" dir="2700000" algn="tl">
                              <a:srgbClr val="000000">
                                <a:alpha val="40000"/>
                              </a:srgbClr>
                            </a:outerShdw>
                          </a:effectLst>
                          <a:latin typeface="Calibri"/>
                          <a:ea typeface="Calibri"/>
                          <a:cs typeface="Times New Roman"/>
                        </a:rPr>
                        <a:t>IsatHub</a:t>
                      </a:r>
                      <a:endParaRPr lang="en-CA"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1600" b="1" kern="1200" dirty="0" smtClean="0">
                          <a:solidFill>
                            <a:schemeClr val="tx1"/>
                          </a:solidFill>
                          <a:effectLst>
                            <a:outerShdw blurRad="50800" dist="38100" dir="2700000" algn="tl">
                              <a:srgbClr val="000000">
                                <a:alpha val="40000"/>
                              </a:srgbClr>
                            </a:outerShdw>
                          </a:effectLst>
                          <a:latin typeface="Calibri"/>
                          <a:ea typeface="Calibri"/>
                          <a:cs typeface="Times New Roman"/>
                        </a:rPr>
                        <a:t>Sat-Fi</a:t>
                      </a:r>
                      <a:endParaRPr lang="en-CA" sz="1600" b="1" kern="1200" dirty="0">
                        <a:solidFill>
                          <a:schemeClr val="tx1"/>
                        </a:solidFill>
                        <a:effectLst>
                          <a:outerShdw blurRad="50800" dist="38100" dir="2700000" algn="tl">
                            <a:srgbClr val="000000">
                              <a:alpha val="40000"/>
                            </a:srgbClr>
                          </a:outerShdw>
                        </a:effectLst>
                        <a:latin typeface="Calibri"/>
                        <a:ea typeface="Calibri"/>
                        <a:cs typeface="Times New Roman"/>
                      </a:endParaRPr>
                    </a:p>
                  </a:txBody>
                  <a:tcPr marL="68580" marR="68580" marT="0" marB="0" anchor="ctr"/>
                </a:tc>
              </a:tr>
              <a:tr h="338310">
                <a:tc>
                  <a:txBody>
                    <a:bodyPr/>
                    <a:lstStyle/>
                    <a:p>
                      <a:pPr marL="0" indent="0" algn="l" defTabSz="914400" rtl="0" eaLnBrk="1" latinLnBrk="0" hangingPunct="1">
                        <a:lnSpc>
                          <a:spcPct val="115000"/>
                        </a:lnSpc>
                        <a:spcAft>
                          <a:spcPts val="0"/>
                        </a:spcAft>
                      </a:pPr>
                      <a:r>
                        <a:rPr lang="en-CA" sz="1400" kern="1200" dirty="0" smtClean="0">
                          <a:solidFill>
                            <a:schemeClr val="tx1"/>
                          </a:solidFill>
                          <a:effectLst/>
                          <a:latin typeface="+mn-lt"/>
                          <a:ea typeface="Calibri"/>
                          <a:cs typeface="Times New Roman"/>
                        </a:rPr>
                        <a:t>Network</a:t>
                      </a:r>
                      <a:endParaRPr lang="en-CA" sz="1400" kern="1200" dirty="0">
                        <a:solidFill>
                          <a:schemeClr val="tx1"/>
                        </a:solidFill>
                        <a:effectLst/>
                        <a:latin typeface="+mn-lt"/>
                        <a:ea typeface="Calibri"/>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effectLst/>
                          <a:latin typeface="+mn-lt"/>
                          <a:ea typeface="Calibri"/>
                          <a:cs typeface="Times New Roman"/>
                        </a:rPr>
                        <a:t>Iridium LEO</a:t>
                      </a:r>
                    </a:p>
                  </a:txBody>
                  <a:tcPr anchor="ctr"/>
                </a:tc>
                <a:tc>
                  <a:txBody>
                    <a:bodyPr/>
                    <a:lstStyle/>
                    <a:p>
                      <a:pPr algn="ctr"/>
                      <a:r>
                        <a:rPr lang="en-CA" sz="1200" dirty="0" smtClean="0">
                          <a:effectLst/>
                          <a:latin typeface="+mn-lt"/>
                          <a:ea typeface="Calibri"/>
                          <a:cs typeface="Times New Roman"/>
                        </a:rPr>
                        <a:t>Geostationary</a:t>
                      </a:r>
                      <a:endParaRPr lang="en-CA" sz="1200" dirty="0">
                        <a:latin typeface="+mn-lt"/>
                      </a:endParaRPr>
                    </a:p>
                  </a:txBody>
                  <a:tcPr anchor="ctr"/>
                </a:tc>
                <a:tc>
                  <a:txBody>
                    <a:bodyPr/>
                    <a:lstStyle/>
                    <a:p>
                      <a:pPr algn="ctr"/>
                      <a:r>
                        <a:rPr lang="en-CA" sz="1200" dirty="0" smtClean="0">
                          <a:latin typeface="+mn-lt"/>
                        </a:rPr>
                        <a:t>Globalstar LEO</a:t>
                      </a:r>
                      <a:endParaRPr lang="en-CA" sz="1200" dirty="0">
                        <a:latin typeface="+mn-lt"/>
                      </a:endParaRPr>
                    </a:p>
                  </a:txBody>
                  <a:tcPr anchor="ctr"/>
                </a:tc>
              </a:tr>
              <a:tr h="785989">
                <a:tc>
                  <a:txBody>
                    <a:bodyPr/>
                    <a:lstStyle/>
                    <a:p>
                      <a:pPr>
                        <a:lnSpc>
                          <a:spcPct val="115000"/>
                        </a:lnSpc>
                        <a:spcAft>
                          <a:spcPts val="0"/>
                        </a:spcAft>
                      </a:pPr>
                      <a:r>
                        <a:rPr lang="en-CA" sz="1400" dirty="0" smtClean="0">
                          <a:effectLst/>
                          <a:latin typeface="+mn-lt"/>
                          <a:ea typeface="Calibri"/>
                          <a:cs typeface="Times New Roman"/>
                        </a:rPr>
                        <a:t>Image</a:t>
                      </a:r>
                      <a:endParaRPr lang="en-CA" sz="1400" dirty="0">
                        <a:effectLst/>
                        <a:latin typeface="+mn-lt"/>
                        <a:ea typeface="Calibri"/>
                        <a:cs typeface="Times New Roman"/>
                      </a:endParaRPr>
                    </a:p>
                  </a:txBody>
                  <a:tcPr marL="68580" marR="68580" marT="0" marB="0" anchor="ctr"/>
                </a:tc>
                <a:tc>
                  <a:txBody>
                    <a:bodyPr/>
                    <a:lstStyle/>
                    <a:p>
                      <a:pPr algn="ctr">
                        <a:lnSpc>
                          <a:spcPct val="115000"/>
                        </a:lnSpc>
                        <a:spcAft>
                          <a:spcPts val="0"/>
                        </a:spcAft>
                      </a:pPr>
                      <a:endParaRPr lang="en-CA" sz="1200" dirty="0">
                        <a:effectLst/>
                        <a:latin typeface="+mn-lt"/>
                        <a:ea typeface="Calibri"/>
                        <a:cs typeface="Times New Roman"/>
                      </a:endParaRPr>
                    </a:p>
                  </a:txBody>
                  <a:tcPr marL="68580" marR="68580" marT="0" marB="0" anchor="ctr"/>
                </a:tc>
                <a:tc>
                  <a:txBody>
                    <a:bodyPr/>
                    <a:lstStyle/>
                    <a:p>
                      <a:pPr algn="ctr">
                        <a:lnSpc>
                          <a:spcPct val="115000"/>
                        </a:lnSpc>
                        <a:spcAft>
                          <a:spcPts val="0"/>
                        </a:spcAft>
                      </a:pPr>
                      <a:endParaRPr lang="en-CA" sz="1200" dirty="0">
                        <a:effectLst/>
                        <a:latin typeface="+mn-lt"/>
                        <a:ea typeface="Calibri"/>
                        <a:cs typeface="Times New Roman"/>
                      </a:endParaRPr>
                    </a:p>
                  </a:txBody>
                  <a:tcPr marL="68580" marR="68580" marT="0" marB="0" anchor="ctr"/>
                </a:tc>
                <a:tc>
                  <a:txBody>
                    <a:bodyPr/>
                    <a:lstStyle/>
                    <a:p>
                      <a:pPr algn="ctr">
                        <a:lnSpc>
                          <a:spcPct val="115000"/>
                        </a:lnSpc>
                        <a:spcAft>
                          <a:spcPts val="0"/>
                        </a:spcAft>
                      </a:pPr>
                      <a:endParaRPr lang="en-CA" sz="1200" dirty="0">
                        <a:effectLst/>
                        <a:latin typeface="+mn-lt"/>
                        <a:ea typeface="Calibri"/>
                        <a:cs typeface="Times New Roman"/>
                      </a:endParaRPr>
                    </a:p>
                  </a:txBody>
                  <a:tcPr marL="68580" marR="68580" marT="0" marB="0" anchor="ctr"/>
                </a:tc>
              </a:tr>
              <a:tr h="195106">
                <a:tc>
                  <a:txBody>
                    <a:bodyPr/>
                    <a:lstStyle/>
                    <a:p>
                      <a:pPr>
                        <a:lnSpc>
                          <a:spcPct val="115000"/>
                        </a:lnSpc>
                        <a:spcAft>
                          <a:spcPts val="0"/>
                        </a:spcAft>
                      </a:pPr>
                      <a:r>
                        <a:rPr lang="en-CA" sz="1400" dirty="0">
                          <a:effectLst/>
                          <a:latin typeface="+mn-lt"/>
                          <a:ea typeface="Calibri"/>
                          <a:cs typeface="Times New Roman"/>
                        </a:rPr>
                        <a:t>Coverage</a:t>
                      </a:r>
                    </a:p>
                  </a:txBody>
                  <a:tcPr marL="68580" marR="68580" marT="0" marB="0" anchor="ctr"/>
                </a:tc>
                <a:tc>
                  <a:txBody>
                    <a:bodyPr/>
                    <a:lstStyle/>
                    <a:p>
                      <a:pPr algn="ctr">
                        <a:lnSpc>
                          <a:spcPct val="115000"/>
                        </a:lnSpc>
                        <a:spcAft>
                          <a:spcPts val="0"/>
                        </a:spcAft>
                      </a:pPr>
                      <a:r>
                        <a:rPr lang="en-CA" sz="1200" dirty="0">
                          <a:effectLst/>
                          <a:latin typeface="+mn-lt"/>
                          <a:ea typeface="Calibri"/>
                          <a:cs typeface="Times New Roman"/>
                        </a:rPr>
                        <a:t>100% pole to pole global coverage</a:t>
                      </a:r>
                    </a:p>
                  </a:txBody>
                  <a:tcPr marL="68580" marR="68580" marT="0" marB="0" anchor="ctr"/>
                </a:tc>
                <a:tc>
                  <a:txBody>
                    <a:bodyPr/>
                    <a:lstStyle/>
                    <a:p>
                      <a:pPr algn="ctr">
                        <a:lnSpc>
                          <a:spcPct val="115000"/>
                        </a:lnSpc>
                        <a:spcAft>
                          <a:spcPts val="0"/>
                        </a:spcAft>
                      </a:pPr>
                      <a:r>
                        <a:rPr lang="en-CA" sz="1200" dirty="0">
                          <a:effectLst/>
                          <a:latin typeface="+mn-lt"/>
                          <a:ea typeface="Calibri"/>
                          <a:cs typeface="Times New Roman"/>
                        </a:rPr>
                        <a:t>Nearly global coverage</a:t>
                      </a:r>
                    </a:p>
                  </a:txBody>
                  <a:tcPr marL="68580" marR="68580" marT="0" marB="0" anchor="ctr"/>
                </a:tc>
                <a:tc>
                  <a:txBody>
                    <a:bodyPr/>
                    <a:lstStyle/>
                    <a:p>
                      <a:pPr algn="ctr">
                        <a:lnSpc>
                          <a:spcPct val="115000"/>
                        </a:lnSpc>
                        <a:spcAft>
                          <a:spcPts val="0"/>
                        </a:spcAft>
                      </a:pPr>
                      <a:r>
                        <a:rPr lang="en-CA" sz="1200" dirty="0" smtClean="0">
                          <a:effectLst/>
                          <a:latin typeface="+mn-lt"/>
                          <a:ea typeface="Calibri"/>
                          <a:cs typeface="Times New Roman"/>
                        </a:rPr>
                        <a:t>US and Southern Canada</a:t>
                      </a:r>
                      <a:endParaRPr lang="en-CA" sz="1200" dirty="0">
                        <a:effectLst/>
                        <a:latin typeface="+mn-lt"/>
                        <a:ea typeface="Calibri"/>
                        <a:cs typeface="Times New Roman"/>
                      </a:endParaRPr>
                    </a:p>
                  </a:txBody>
                  <a:tcPr marL="68580" marR="68580" marT="0" marB="0" anchor="ctr"/>
                </a:tc>
              </a:tr>
              <a:tr h="694607">
                <a:tc>
                  <a:txBody>
                    <a:bodyPr/>
                    <a:lstStyle/>
                    <a:p>
                      <a:pPr>
                        <a:lnSpc>
                          <a:spcPct val="115000"/>
                        </a:lnSpc>
                        <a:spcAft>
                          <a:spcPts val="0"/>
                        </a:spcAft>
                      </a:pPr>
                      <a:r>
                        <a:rPr lang="en-CA" sz="1400">
                          <a:effectLst/>
                          <a:latin typeface="+mn-lt"/>
                          <a:ea typeface="Calibri"/>
                          <a:cs typeface="Times New Roman"/>
                        </a:rPr>
                        <a:t>Features</a:t>
                      </a:r>
                    </a:p>
                  </a:txBody>
                  <a:tcPr marL="68580" marR="68580" marT="0" marB="0" anchor="ctr"/>
                </a:tc>
                <a:tc>
                  <a:txBody>
                    <a:bodyPr/>
                    <a:lstStyle/>
                    <a:p>
                      <a:pPr marL="0" lvl="0" indent="0">
                        <a:lnSpc>
                          <a:spcPct val="115000"/>
                        </a:lnSpc>
                        <a:spcAft>
                          <a:spcPts val="0"/>
                        </a:spcAft>
                        <a:buFont typeface="Symbol"/>
                        <a:buNone/>
                      </a:pPr>
                      <a:r>
                        <a:rPr lang="en-CA" sz="1200" dirty="0" smtClean="0">
                          <a:effectLst/>
                          <a:latin typeface="+mn-lt"/>
                          <a:ea typeface="Calibri"/>
                          <a:cs typeface="Times New Roman"/>
                        </a:rPr>
                        <a:t>Voice Calls,</a:t>
                      </a:r>
                      <a:r>
                        <a:rPr lang="en-CA" sz="1200" baseline="0" dirty="0" smtClean="0">
                          <a:effectLst/>
                          <a:latin typeface="+mn-lt"/>
                          <a:ea typeface="Calibri"/>
                          <a:cs typeface="Times New Roman"/>
                        </a:rPr>
                        <a:t> </a:t>
                      </a:r>
                      <a:r>
                        <a:rPr lang="en-CA" sz="1200" dirty="0" smtClean="0">
                          <a:effectLst/>
                          <a:latin typeface="+mn-lt"/>
                          <a:ea typeface="Calibri"/>
                          <a:cs typeface="Times New Roman"/>
                        </a:rPr>
                        <a:t>SMS</a:t>
                      </a:r>
                      <a:r>
                        <a:rPr lang="en-CA" sz="1200" baseline="0" dirty="0" smtClean="0">
                          <a:effectLst/>
                          <a:latin typeface="+mn-lt"/>
                          <a:ea typeface="Calibri"/>
                          <a:cs typeface="Times New Roman"/>
                        </a:rPr>
                        <a:t>, </a:t>
                      </a:r>
                      <a:r>
                        <a:rPr lang="en-CA" sz="1200" dirty="0" smtClean="0">
                          <a:effectLst/>
                          <a:latin typeface="+mn-lt"/>
                          <a:ea typeface="Calibri"/>
                          <a:cs typeface="Times New Roman"/>
                        </a:rPr>
                        <a:t>Email &amp;</a:t>
                      </a:r>
                      <a:r>
                        <a:rPr lang="en-CA" sz="1200" baseline="0" dirty="0" smtClean="0">
                          <a:effectLst/>
                          <a:latin typeface="+mn-lt"/>
                          <a:ea typeface="Calibri"/>
                          <a:cs typeface="Times New Roman"/>
                        </a:rPr>
                        <a:t> </a:t>
                      </a:r>
                      <a:r>
                        <a:rPr lang="en-CA" sz="1200" dirty="0" smtClean="0">
                          <a:effectLst/>
                          <a:latin typeface="+mn-lt"/>
                          <a:ea typeface="Calibri"/>
                          <a:cs typeface="Times New Roman"/>
                        </a:rPr>
                        <a:t>Web</a:t>
                      </a:r>
                    </a:p>
                    <a:p>
                      <a:pPr marL="0" lvl="0" indent="0">
                        <a:lnSpc>
                          <a:spcPct val="115000"/>
                        </a:lnSpc>
                        <a:spcAft>
                          <a:spcPts val="0"/>
                        </a:spcAft>
                        <a:buFont typeface="Symbol"/>
                        <a:buNone/>
                      </a:pPr>
                      <a:r>
                        <a:rPr lang="en-CA" sz="1200" dirty="0" smtClean="0">
                          <a:effectLst/>
                          <a:latin typeface="+mn-lt"/>
                          <a:ea typeface="Calibri"/>
                          <a:cs typeface="Times New Roman"/>
                        </a:rPr>
                        <a:t>SOS Emergency Button</a:t>
                      </a:r>
                      <a:r>
                        <a:rPr lang="en-CA" sz="1200" baseline="0" dirty="0" smtClean="0">
                          <a:effectLst/>
                          <a:latin typeface="+mn-lt"/>
                          <a:ea typeface="Calibri"/>
                          <a:cs typeface="Times New Roman"/>
                        </a:rPr>
                        <a:t> &amp; </a:t>
                      </a:r>
                      <a:r>
                        <a:rPr lang="en-CA" sz="1200" dirty="0" smtClean="0">
                          <a:effectLst/>
                          <a:latin typeface="+mn-lt"/>
                          <a:ea typeface="Calibri"/>
                          <a:cs typeface="Times New Roman"/>
                        </a:rPr>
                        <a:t>GPS,</a:t>
                      </a:r>
                      <a:r>
                        <a:rPr lang="en-CA" sz="1200" baseline="0" dirty="0" smtClean="0">
                          <a:effectLst/>
                          <a:latin typeface="+mn-lt"/>
                          <a:ea typeface="Calibri"/>
                          <a:cs typeface="Times New Roman"/>
                        </a:rPr>
                        <a:t> </a:t>
                      </a:r>
                      <a:r>
                        <a:rPr lang="en-CA" sz="1200" dirty="0" smtClean="0">
                          <a:effectLst/>
                          <a:latin typeface="+mn-lt"/>
                          <a:ea typeface="Calibri"/>
                          <a:cs typeface="Times New Roman"/>
                        </a:rPr>
                        <a:t>Weather,</a:t>
                      </a:r>
                      <a:r>
                        <a:rPr lang="en-CA" sz="1200" baseline="0" dirty="0" smtClean="0">
                          <a:effectLst/>
                          <a:latin typeface="+mn-lt"/>
                          <a:ea typeface="Calibri"/>
                          <a:cs typeface="Times New Roman"/>
                        </a:rPr>
                        <a:t> </a:t>
                      </a:r>
                      <a:r>
                        <a:rPr lang="en-CA" sz="1200" dirty="0" smtClean="0">
                          <a:effectLst/>
                          <a:latin typeface="+mn-lt"/>
                          <a:ea typeface="Calibri"/>
                          <a:cs typeface="Times New Roman"/>
                        </a:rPr>
                        <a:t>Social Network</a:t>
                      </a:r>
                    </a:p>
                  </a:txBody>
                  <a:tcPr marL="68580" marR="68580" marT="0" marB="0" anchor="ctr"/>
                </a:tc>
                <a:tc>
                  <a:txBody>
                    <a:bodyPr/>
                    <a:lstStyle/>
                    <a:p>
                      <a:pPr marL="0" lvl="0" indent="0">
                        <a:lnSpc>
                          <a:spcPct val="115000"/>
                        </a:lnSpc>
                        <a:spcAft>
                          <a:spcPts val="0"/>
                        </a:spcAft>
                        <a:buFont typeface="Symbol"/>
                        <a:buNone/>
                      </a:pPr>
                      <a:r>
                        <a:rPr lang="en-CA" sz="1200" dirty="0">
                          <a:effectLst/>
                          <a:latin typeface="+mn-lt"/>
                          <a:ea typeface="Calibri"/>
                          <a:cs typeface="Times New Roman"/>
                        </a:rPr>
                        <a:t>Voice, SMS, </a:t>
                      </a:r>
                      <a:r>
                        <a:rPr lang="en-CA" sz="1200" dirty="0" smtClean="0">
                          <a:effectLst/>
                          <a:latin typeface="+mn-lt"/>
                          <a:ea typeface="Calibri"/>
                          <a:cs typeface="Times New Roman"/>
                        </a:rPr>
                        <a:t>data</a:t>
                      </a:r>
                      <a:endParaRPr lang="en-CA" sz="1200" dirty="0">
                        <a:effectLst/>
                        <a:latin typeface="+mn-lt"/>
                        <a:ea typeface="Calibri"/>
                        <a:cs typeface="Times New Roman"/>
                      </a:endParaRPr>
                    </a:p>
                    <a:p>
                      <a:pPr marL="0" lvl="0" indent="0">
                        <a:lnSpc>
                          <a:spcPct val="115000"/>
                        </a:lnSpc>
                        <a:spcAft>
                          <a:spcPts val="0"/>
                        </a:spcAft>
                        <a:buFont typeface="Symbol"/>
                        <a:buNone/>
                      </a:pPr>
                      <a:r>
                        <a:rPr lang="en-CA" sz="1200" dirty="0" err="1">
                          <a:effectLst/>
                          <a:latin typeface="+mn-lt"/>
                          <a:ea typeface="Calibri"/>
                          <a:cs typeface="Times New Roman"/>
                        </a:rPr>
                        <a:t>SmartApp</a:t>
                      </a:r>
                      <a:r>
                        <a:rPr lang="en-CA" sz="1200" dirty="0">
                          <a:effectLst/>
                          <a:latin typeface="+mn-lt"/>
                          <a:ea typeface="Calibri"/>
                          <a:cs typeface="Times New Roman"/>
                        </a:rPr>
                        <a:t>, iOS &amp; Android</a:t>
                      </a:r>
                    </a:p>
                    <a:p>
                      <a:pPr marL="0" lvl="0" indent="0">
                        <a:lnSpc>
                          <a:spcPct val="115000"/>
                        </a:lnSpc>
                        <a:spcAft>
                          <a:spcPts val="0"/>
                        </a:spcAft>
                        <a:buFont typeface="Symbol"/>
                        <a:buNone/>
                      </a:pPr>
                      <a:r>
                        <a:rPr lang="en-CA" sz="1200" dirty="0">
                          <a:effectLst/>
                          <a:latin typeface="+mn-lt"/>
                          <a:ea typeface="Calibri"/>
                          <a:cs typeface="Times New Roman"/>
                        </a:rPr>
                        <a:t>Multiple user support</a:t>
                      </a:r>
                    </a:p>
                  </a:txBody>
                  <a:tcPr marL="68580" marR="68580" marT="0" marB="0" anchor="ctr"/>
                </a:tc>
                <a:tc>
                  <a:txBody>
                    <a:bodyPr/>
                    <a:lstStyle/>
                    <a:p>
                      <a:pPr marL="0" lvl="0" indent="0">
                        <a:lnSpc>
                          <a:spcPct val="115000"/>
                        </a:lnSpc>
                        <a:spcAft>
                          <a:spcPts val="0"/>
                        </a:spcAft>
                        <a:buFont typeface="Symbol"/>
                        <a:buNone/>
                      </a:pPr>
                      <a:r>
                        <a:rPr lang="en-CA" sz="1200" dirty="0" smtClean="0">
                          <a:effectLst/>
                          <a:latin typeface="+mn-lt"/>
                          <a:ea typeface="Calibri"/>
                          <a:cs typeface="Times New Roman"/>
                        </a:rPr>
                        <a:t>Voice Calls</a:t>
                      </a:r>
                    </a:p>
                    <a:p>
                      <a:pPr marL="0" lvl="0" indent="0">
                        <a:lnSpc>
                          <a:spcPct val="115000"/>
                        </a:lnSpc>
                        <a:spcAft>
                          <a:spcPts val="0"/>
                        </a:spcAft>
                        <a:buFont typeface="Symbol"/>
                        <a:buNone/>
                      </a:pPr>
                      <a:r>
                        <a:rPr lang="en-CA" sz="1200" dirty="0" smtClean="0">
                          <a:effectLst/>
                          <a:latin typeface="+mn-lt"/>
                          <a:ea typeface="Calibri"/>
                          <a:cs typeface="Times New Roman"/>
                        </a:rPr>
                        <a:t>Email</a:t>
                      </a:r>
                    </a:p>
                    <a:p>
                      <a:pPr marL="0" lvl="0" indent="0">
                        <a:lnSpc>
                          <a:spcPct val="115000"/>
                        </a:lnSpc>
                        <a:spcAft>
                          <a:spcPts val="0"/>
                        </a:spcAft>
                        <a:buFont typeface="Symbol"/>
                        <a:buNone/>
                      </a:pPr>
                      <a:r>
                        <a:rPr lang="en-CA" sz="1200" dirty="0" smtClean="0">
                          <a:effectLst/>
                          <a:latin typeface="+mn-lt"/>
                          <a:ea typeface="Calibri"/>
                          <a:cs typeface="Times New Roman"/>
                        </a:rPr>
                        <a:t>Web </a:t>
                      </a:r>
                    </a:p>
                    <a:p>
                      <a:pPr marL="0" lvl="0" indent="0">
                        <a:lnSpc>
                          <a:spcPct val="115000"/>
                        </a:lnSpc>
                        <a:spcAft>
                          <a:spcPts val="0"/>
                        </a:spcAft>
                        <a:buFont typeface="Symbol"/>
                        <a:buNone/>
                      </a:pPr>
                      <a:r>
                        <a:rPr lang="en-CA" sz="1200" dirty="0" smtClean="0">
                          <a:effectLst/>
                          <a:latin typeface="+mn-lt"/>
                          <a:ea typeface="Calibri"/>
                          <a:cs typeface="Times New Roman"/>
                        </a:rPr>
                        <a:t>GPS Positioning</a:t>
                      </a:r>
                    </a:p>
                  </a:txBody>
                  <a:tcPr marL="68580" marR="68580" marT="0" marB="0" anchor="ctr"/>
                </a:tc>
              </a:tr>
              <a:tr h="870838">
                <a:tc>
                  <a:txBody>
                    <a:bodyPr/>
                    <a:lstStyle/>
                    <a:p>
                      <a:pPr>
                        <a:lnSpc>
                          <a:spcPct val="115000"/>
                        </a:lnSpc>
                        <a:spcAft>
                          <a:spcPts val="0"/>
                        </a:spcAft>
                      </a:pPr>
                      <a:r>
                        <a:rPr lang="en-CA" sz="1400" dirty="0">
                          <a:effectLst/>
                          <a:latin typeface="+mn-lt"/>
                          <a:ea typeface="Calibri"/>
                          <a:cs typeface="Times New Roman"/>
                        </a:rPr>
                        <a:t>Restrictions</a:t>
                      </a:r>
                    </a:p>
                  </a:txBody>
                  <a:tcPr marL="68580" marR="68580" marT="0" marB="0" anchor="ctr"/>
                </a:tc>
                <a:tc>
                  <a:txBody>
                    <a:bodyPr/>
                    <a:lstStyle/>
                    <a:p>
                      <a:pPr marL="0" lvl="0" indent="0">
                        <a:lnSpc>
                          <a:spcPct val="115000"/>
                        </a:lnSpc>
                        <a:spcAft>
                          <a:spcPts val="0"/>
                        </a:spcAft>
                        <a:buFont typeface="Symbol"/>
                        <a:buNone/>
                      </a:pPr>
                      <a:r>
                        <a:rPr lang="en-CA" sz="1200" dirty="0">
                          <a:effectLst/>
                          <a:latin typeface="+mn-lt"/>
                          <a:ea typeface="Calibri"/>
                          <a:cs typeface="Times New Roman"/>
                        </a:rPr>
                        <a:t>Not IP</a:t>
                      </a:r>
                    </a:p>
                    <a:p>
                      <a:pPr marL="0" lvl="0" indent="0">
                        <a:lnSpc>
                          <a:spcPct val="115000"/>
                        </a:lnSpc>
                        <a:spcAft>
                          <a:spcPts val="0"/>
                        </a:spcAft>
                        <a:buFont typeface="Symbol"/>
                        <a:buNone/>
                      </a:pPr>
                      <a:r>
                        <a:rPr lang="en-CA" sz="1200" dirty="0">
                          <a:effectLst/>
                          <a:latin typeface="+mn-lt"/>
                          <a:ea typeface="Calibri"/>
                          <a:cs typeface="Times New Roman"/>
                        </a:rPr>
                        <a:t>Lower data speeds</a:t>
                      </a:r>
                    </a:p>
                    <a:p>
                      <a:pPr marL="0" lvl="0" indent="0">
                        <a:lnSpc>
                          <a:spcPct val="115000"/>
                        </a:lnSpc>
                        <a:spcAft>
                          <a:spcPts val="0"/>
                        </a:spcAft>
                        <a:buFont typeface="Symbol"/>
                        <a:buNone/>
                      </a:pPr>
                      <a:r>
                        <a:rPr lang="en-CA" sz="1200" dirty="0">
                          <a:effectLst/>
                          <a:latin typeface="+mn-lt"/>
                          <a:ea typeface="Calibri"/>
                          <a:cs typeface="Times New Roman"/>
                        </a:rPr>
                        <a:t>Requires optimised apps</a:t>
                      </a:r>
                    </a:p>
                  </a:txBody>
                  <a:tcPr marL="68580" marR="68580" marT="0" marB="0" anchor="ctr"/>
                </a:tc>
                <a:tc>
                  <a:txBody>
                    <a:bodyPr/>
                    <a:lstStyle/>
                    <a:p>
                      <a:pPr marL="0" lvl="0" indent="0">
                        <a:lnSpc>
                          <a:spcPct val="115000"/>
                        </a:lnSpc>
                        <a:spcAft>
                          <a:spcPts val="0"/>
                        </a:spcAft>
                        <a:buFont typeface="Symbol"/>
                        <a:buNone/>
                      </a:pPr>
                      <a:r>
                        <a:rPr lang="en-CA" sz="1200" dirty="0">
                          <a:effectLst/>
                          <a:latin typeface="+mn-lt"/>
                          <a:ea typeface="Calibri"/>
                          <a:cs typeface="Times New Roman"/>
                        </a:rPr>
                        <a:t>Not recommended to use while moving</a:t>
                      </a:r>
                    </a:p>
                    <a:p>
                      <a:pPr marL="0" lvl="0" indent="0">
                        <a:lnSpc>
                          <a:spcPct val="115000"/>
                        </a:lnSpc>
                        <a:spcAft>
                          <a:spcPts val="0"/>
                        </a:spcAft>
                        <a:buFont typeface="Symbol"/>
                        <a:buNone/>
                      </a:pPr>
                      <a:r>
                        <a:rPr lang="en-CA" sz="1200" dirty="0">
                          <a:effectLst/>
                          <a:latin typeface="+mn-lt"/>
                          <a:ea typeface="Calibri"/>
                          <a:cs typeface="Times New Roman"/>
                        </a:rPr>
                        <a:t>No tracking</a:t>
                      </a:r>
                    </a:p>
                  </a:txBody>
                  <a:tcPr marL="68580" marR="68580" marT="0" marB="0" anchor="ctr"/>
                </a:tc>
                <a:tc>
                  <a:txBody>
                    <a:bodyPr/>
                    <a:lstStyle/>
                    <a:p>
                      <a:pPr marL="0" lvl="0" indent="0">
                        <a:lnSpc>
                          <a:spcPct val="115000"/>
                        </a:lnSpc>
                        <a:spcAft>
                          <a:spcPts val="0"/>
                        </a:spcAft>
                        <a:buFont typeface="Symbol"/>
                        <a:buNone/>
                      </a:pPr>
                      <a:r>
                        <a:rPr lang="en-CA" sz="1200" dirty="0" smtClean="0">
                          <a:effectLst/>
                          <a:latin typeface="+mn-lt"/>
                          <a:ea typeface="Calibri"/>
                          <a:cs typeface="Times New Roman"/>
                        </a:rPr>
                        <a:t>SOS button and SMS functionality not available at launch</a:t>
                      </a:r>
                    </a:p>
                    <a:p>
                      <a:pPr marL="0" lvl="0" indent="0">
                        <a:lnSpc>
                          <a:spcPct val="115000"/>
                        </a:lnSpc>
                        <a:spcAft>
                          <a:spcPts val="0"/>
                        </a:spcAft>
                        <a:buFont typeface="Symbol"/>
                        <a:buNone/>
                      </a:pPr>
                      <a:r>
                        <a:rPr lang="en-CA" sz="1200" dirty="0" smtClean="0">
                          <a:effectLst/>
                          <a:latin typeface="+mn-lt"/>
                          <a:ea typeface="Calibri"/>
                          <a:cs typeface="Times New Roman"/>
                        </a:rPr>
                        <a:t>No</a:t>
                      </a:r>
                      <a:r>
                        <a:rPr lang="en-CA" sz="1200" baseline="0" dirty="0" smtClean="0">
                          <a:effectLst/>
                          <a:latin typeface="+mn-lt"/>
                          <a:ea typeface="Calibri"/>
                          <a:cs typeface="Times New Roman"/>
                        </a:rPr>
                        <a:t> internal battery, requires connectivity to power source</a:t>
                      </a:r>
                      <a:endParaRPr lang="en-CA" sz="1200" dirty="0" smtClean="0">
                        <a:effectLst/>
                        <a:latin typeface="+mn-lt"/>
                        <a:ea typeface="Calibri"/>
                        <a:cs typeface="Times New Roman"/>
                      </a:endParaRPr>
                    </a:p>
                  </a:txBody>
                  <a:tcPr marL="68580" marR="68580" marT="0" marB="0" anchor="ctr"/>
                </a:tc>
              </a:tr>
              <a:tr h="633757">
                <a:tc>
                  <a:txBody>
                    <a:bodyPr/>
                    <a:lstStyle/>
                    <a:p>
                      <a:pPr>
                        <a:lnSpc>
                          <a:spcPct val="115000"/>
                        </a:lnSpc>
                        <a:spcAft>
                          <a:spcPts val="0"/>
                        </a:spcAft>
                      </a:pPr>
                      <a:r>
                        <a:rPr lang="en-CA" sz="1400">
                          <a:effectLst/>
                          <a:latin typeface="+mn-lt"/>
                          <a:ea typeface="Calibri"/>
                          <a:cs typeface="Times New Roman"/>
                        </a:rPr>
                        <a:t>Mobility</a:t>
                      </a:r>
                    </a:p>
                  </a:txBody>
                  <a:tcPr marL="68580" marR="68580" marT="0" marB="0" anchor="ctr"/>
                </a:tc>
                <a:tc>
                  <a:txBody>
                    <a:bodyPr/>
                    <a:lstStyle/>
                    <a:p>
                      <a:pPr algn="ctr">
                        <a:lnSpc>
                          <a:spcPct val="115000"/>
                        </a:lnSpc>
                        <a:spcAft>
                          <a:spcPts val="0"/>
                        </a:spcAft>
                      </a:pPr>
                      <a:r>
                        <a:rPr lang="en-CA" sz="1200" dirty="0">
                          <a:effectLst/>
                          <a:latin typeface="+mn-lt"/>
                          <a:ea typeface="Calibri"/>
                          <a:cs typeface="Times New Roman"/>
                        </a:rPr>
                        <a:t>Works stationary or on the move</a:t>
                      </a:r>
                    </a:p>
                  </a:txBody>
                  <a:tcPr marL="68580" marR="68580" marT="0" marB="0" anchor="ctr"/>
                </a:tc>
                <a:tc>
                  <a:txBody>
                    <a:bodyPr/>
                    <a:lstStyle/>
                    <a:p>
                      <a:pPr algn="ctr">
                        <a:lnSpc>
                          <a:spcPct val="115000"/>
                        </a:lnSpc>
                        <a:spcAft>
                          <a:spcPts val="0"/>
                        </a:spcAft>
                      </a:pPr>
                      <a:r>
                        <a:rPr lang="en-CA" sz="1200">
                          <a:effectLst/>
                          <a:latin typeface="+mn-lt"/>
                          <a:ea typeface="Calibri"/>
                          <a:cs typeface="Times New Roman"/>
                        </a:rPr>
                        <a:t>Requires steady connection to satellite constellation</a:t>
                      </a:r>
                    </a:p>
                  </a:txBody>
                  <a:tcPr marL="68580" marR="68580" marT="0" marB="0" anchor="ctr"/>
                </a:tc>
                <a:tc>
                  <a:txBody>
                    <a:bodyPr/>
                    <a:lstStyle/>
                    <a:p>
                      <a:pPr algn="ctr">
                        <a:lnSpc>
                          <a:spcPct val="115000"/>
                        </a:lnSpc>
                        <a:spcAft>
                          <a:spcPts val="0"/>
                        </a:spcAft>
                      </a:pPr>
                      <a:r>
                        <a:rPr lang="en-CA" sz="1200" dirty="0" smtClean="0">
                          <a:effectLst/>
                          <a:latin typeface="+mn-lt"/>
                          <a:ea typeface="Calibri"/>
                          <a:cs typeface="Times New Roman"/>
                        </a:rPr>
                        <a:t>In-vehicle,</a:t>
                      </a:r>
                      <a:r>
                        <a:rPr lang="en-CA" sz="1200" baseline="0" dirty="0" smtClean="0">
                          <a:effectLst/>
                          <a:latin typeface="+mn-lt"/>
                          <a:ea typeface="Calibri"/>
                          <a:cs typeface="Times New Roman"/>
                        </a:rPr>
                        <a:t> r</a:t>
                      </a:r>
                      <a:r>
                        <a:rPr lang="en-CA" sz="1200" dirty="0" smtClean="0">
                          <a:effectLst/>
                          <a:latin typeface="+mn-lt"/>
                          <a:ea typeface="Calibri"/>
                          <a:cs typeface="Times New Roman"/>
                        </a:rPr>
                        <a:t>equires connectivity to power source</a:t>
                      </a:r>
                      <a:endParaRPr lang="en-CA" sz="1200" dirty="0">
                        <a:effectLst/>
                        <a:latin typeface="+mn-lt"/>
                        <a:ea typeface="Calibri"/>
                        <a:cs typeface="Times New Roman"/>
                      </a:endParaRPr>
                    </a:p>
                  </a:txBody>
                  <a:tcPr marL="68580" marR="68580" marT="0" marB="0" anchor="ctr"/>
                </a:tc>
              </a:tr>
              <a:tr h="422505">
                <a:tc>
                  <a:txBody>
                    <a:bodyPr/>
                    <a:lstStyle/>
                    <a:p>
                      <a:pPr>
                        <a:lnSpc>
                          <a:spcPct val="115000"/>
                        </a:lnSpc>
                        <a:spcAft>
                          <a:spcPts val="0"/>
                        </a:spcAft>
                      </a:pPr>
                      <a:r>
                        <a:rPr lang="en-CA" sz="1400">
                          <a:effectLst/>
                          <a:latin typeface="+mn-lt"/>
                          <a:ea typeface="Calibri"/>
                          <a:cs typeface="Times New Roman"/>
                        </a:rPr>
                        <a:t>Data speeds</a:t>
                      </a:r>
                    </a:p>
                  </a:txBody>
                  <a:tcPr marL="68580" marR="68580" marT="0" marB="0" anchor="ctr"/>
                </a:tc>
                <a:tc>
                  <a:txBody>
                    <a:bodyPr/>
                    <a:lstStyle/>
                    <a:p>
                      <a:pPr algn="ctr">
                        <a:lnSpc>
                          <a:spcPct val="115000"/>
                        </a:lnSpc>
                        <a:spcAft>
                          <a:spcPts val="0"/>
                        </a:spcAft>
                      </a:pPr>
                      <a:r>
                        <a:rPr lang="en-CA" sz="1200" dirty="0">
                          <a:effectLst/>
                          <a:latin typeface="+mn-lt"/>
                          <a:ea typeface="Calibri"/>
                          <a:cs typeface="Times New Roman"/>
                        </a:rPr>
                        <a:t>Circuit Switched </a:t>
                      </a:r>
                      <a:r>
                        <a:rPr lang="en-CA" sz="1200" dirty="0" smtClean="0">
                          <a:effectLst/>
                          <a:latin typeface="+mn-lt"/>
                          <a:ea typeface="Calibri"/>
                          <a:cs typeface="Times New Roman"/>
                        </a:rPr>
                        <a:t>2.4kbps and up to 9.6 kbps with Web &amp; Mail app</a:t>
                      </a:r>
                      <a:endParaRPr lang="en-CA" sz="12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CA" sz="1200">
                          <a:effectLst/>
                          <a:latin typeface="+mn-lt"/>
                          <a:ea typeface="Calibri"/>
                          <a:cs typeface="Times New Roman"/>
                        </a:rPr>
                        <a:t>Real-time IP data 384/240kbps</a:t>
                      </a:r>
                    </a:p>
                  </a:txBody>
                  <a:tcPr marL="68580" marR="68580" marT="0" marB="0" anchor="ctr"/>
                </a:tc>
                <a:tc>
                  <a:txBody>
                    <a:bodyPr/>
                    <a:lstStyle/>
                    <a:p>
                      <a:pPr algn="ctr">
                        <a:lnSpc>
                          <a:spcPct val="115000"/>
                        </a:lnSpc>
                        <a:spcAft>
                          <a:spcPts val="0"/>
                        </a:spcAft>
                      </a:pPr>
                      <a:r>
                        <a:rPr lang="en-CA" sz="1200" dirty="0" smtClean="0">
                          <a:effectLst/>
                          <a:latin typeface="+mn-lt"/>
                          <a:ea typeface="Calibri"/>
                          <a:cs typeface="Times New Roman"/>
                        </a:rPr>
                        <a:t>Up</a:t>
                      </a:r>
                      <a:r>
                        <a:rPr lang="en-CA" sz="1200" baseline="0" dirty="0" smtClean="0">
                          <a:effectLst/>
                          <a:latin typeface="+mn-lt"/>
                          <a:ea typeface="Calibri"/>
                          <a:cs typeface="Times New Roman"/>
                        </a:rPr>
                        <a:t> to 9.6 Kbps</a:t>
                      </a:r>
                      <a:endParaRPr lang="en-CA" sz="1200" dirty="0">
                        <a:effectLst/>
                        <a:latin typeface="+mn-lt"/>
                        <a:ea typeface="Calibri"/>
                        <a:cs typeface="Times New Roman"/>
                      </a:endParaRPr>
                    </a:p>
                  </a:txBody>
                  <a:tcPr marL="68580" marR="68580" marT="0" marB="0" anchor="ctr"/>
                </a:tc>
              </a:tr>
              <a:tr h="246461">
                <a:tc>
                  <a:txBody>
                    <a:bodyPr/>
                    <a:lstStyle/>
                    <a:p>
                      <a:pPr>
                        <a:lnSpc>
                          <a:spcPct val="115000"/>
                        </a:lnSpc>
                        <a:spcAft>
                          <a:spcPts val="0"/>
                        </a:spcAft>
                      </a:pPr>
                      <a:r>
                        <a:rPr lang="en-CA" sz="1400">
                          <a:effectLst/>
                          <a:latin typeface="+mn-lt"/>
                          <a:ea typeface="Calibri"/>
                          <a:cs typeface="Times New Roman"/>
                        </a:rPr>
                        <a:t>Multi-user</a:t>
                      </a:r>
                    </a:p>
                  </a:txBody>
                  <a:tcPr marL="68580" marR="68580" marT="0" marB="0" anchor="ctr"/>
                </a:tc>
                <a:tc>
                  <a:txBody>
                    <a:bodyPr/>
                    <a:lstStyle/>
                    <a:p>
                      <a:pPr algn="ctr">
                        <a:lnSpc>
                          <a:spcPct val="115000"/>
                        </a:lnSpc>
                        <a:spcAft>
                          <a:spcPts val="0"/>
                        </a:spcAft>
                      </a:pPr>
                      <a:r>
                        <a:rPr lang="en-CA" sz="1200">
                          <a:effectLst/>
                          <a:latin typeface="+mn-lt"/>
                          <a:ea typeface="Calibri"/>
                          <a:cs typeface="Times New Roman"/>
                        </a:rPr>
                        <a:t>Yes, up to 5</a:t>
                      </a:r>
                    </a:p>
                  </a:txBody>
                  <a:tcPr marL="68580" marR="68580" marT="0" marB="0" anchor="ctr"/>
                </a:tc>
                <a:tc>
                  <a:txBody>
                    <a:bodyPr/>
                    <a:lstStyle/>
                    <a:p>
                      <a:pPr algn="ctr">
                        <a:lnSpc>
                          <a:spcPct val="115000"/>
                        </a:lnSpc>
                        <a:spcAft>
                          <a:spcPts val="0"/>
                        </a:spcAft>
                      </a:pPr>
                      <a:r>
                        <a:rPr lang="en-CA" sz="1200">
                          <a:effectLst/>
                          <a:latin typeface="+mn-lt"/>
                          <a:ea typeface="Calibri"/>
                          <a:cs typeface="Times New Roman"/>
                        </a:rPr>
                        <a:t>Yes</a:t>
                      </a:r>
                    </a:p>
                  </a:txBody>
                  <a:tcPr marL="68580" marR="68580" marT="0" marB="0" anchor="ctr"/>
                </a:tc>
                <a:tc>
                  <a:txBody>
                    <a:bodyPr/>
                    <a:lstStyle/>
                    <a:p>
                      <a:pPr algn="ctr">
                        <a:lnSpc>
                          <a:spcPct val="115000"/>
                        </a:lnSpc>
                        <a:spcAft>
                          <a:spcPts val="0"/>
                        </a:spcAft>
                      </a:pPr>
                      <a:r>
                        <a:rPr lang="en-CA" sz="1200" dirty="0" smtClean="0">
                          <a:effectLst/>
                          <a:latin typeface="+mn-lt"/>
                          <a:ea typeface="Calibri"/>
                          <a:cs typeface="Times New Roman"/>
                        </a:rPr>
                        <a:t>Yes,</a:t>
                      </a:r>
                      <a:r>
                        <a:rPr lang="en-CA" sz="1200" baseline="0" dirty="0" smtClean="0">
                          <a:effectLst/>
                          <a:latin typeface="+mn-lt"/>
                          <a:ea typeface="Calibri"/>
                          <a:cs typeface="Times New Roman"/>
                        </a:rPr>
                        <a:t> up to 8 users</a:t>
                      </a:r>
                      <a:endParaRPr lang="en-CA" sz="1200" dirty="0">
                        <a:effectLst/>
                        <a:latin typeface="+mn-lt"/>
                        <a:ea typeface="Calibri"/>
                        <a:cs typeface="Times New Roman"/>
                      </a:endParaRPr>
                    </a:p>
                  </a:txBody>
                  <a:tcPr marL="68580" marR="68580" marT="0" marB="0" anchor="ctr"/>
                </a:tc>
              </a:tr>
              <a:tr h="317652">
                <a:tc>
                  <a:txBody>
                    <a:bodyPr/>
                    <a:lstStyle/>
                    <a:p>
                      <a:pPr>
                        <a:lnSpc>
                          <a:spcPct val="115000"/>
                        </a:lnSpc>
                        <a:spcAft>
                          <a:spcPts val="0"/>
                        </a:spcAft>
                      </a:pPr>
                      <a:r>
                        <a:rPr lang="en-CA" sz="1400" dirty="0" smtClean="0">
                          <a:effectLst/>
                          <a:latin typeface="+mn-lt"/>
                          <a:ea typeface="Calibri"/>
                          <a:cs typeface="Times New Roman"/>
                        </a:rPr>
                        <a:t>Size/weight</a:t>
                      </a:r>
                      <a:endParaRPr lang="en-CA" sz="14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CA" sz="1200" dirty="0">
                          <a:effectLst/>
                          <a:latin typeface="+mn-lt"/>
                          <a:ea typeface="Calibri"/>
                          <a:cs typeface="Times New Roman"/>
                        </a:rPr>
                        <a:t>114 x 82 x 32 mm - </a:t>
                      </a:r>
                      <a:r>
                        <a:rPr lang="en-CA" sz="1200" dirty="0" smtClean="0">
                          <a:effectLst/>
                          <a:latin typeface="+mn-lt"/>
                          <a:ea typeface="Calibri"/>
                          <a:cs typeface="Times New Roman"/>
                        </a:rPr>
                        <a:t>305g</a:t>
                      </a:r>
                      <a:endParaRPr lang="en-CA" sz="12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CA" sz="1200">
                          <a:effectLst/>
                          <a:latin typeface="+mn-lt"/>
                          <a:ea typeface="Calibri"/>
                          <a:cs typeface="Times New Roman"/>
                        </a:rPr>
                        <a:t>179 x 170 x 30 mm - 850g</a:t>
                      </a:r>
                    </a:p>
                  </a:txBody>
                  <a:tcPr marL="68580" marR="68580" marT="0" marB="0" anchor="ctr"/>
                </a:tc>
                <a:tc>
                  <a:txBody>
                    <a:bodyPr/>
                    <a:lstStyle/>
                    <a:p>
                      <a:pPr algn="ctr">
                        <a:lnSpc>
                          <a:spcPct val="115000"/>
                        </a:lnSpc>
                        <a:spcAft>
                          <a:spcPts val="0"/>
                        </a:spcAft>
                      </a:pPr>
                      <a:r>
                        <a:rPr lang="en-CA" sz="1200" dirty="0" smtClean="0">
                          <a:effectLst/>
                          <a:latin typeface="+mn-lt"/>
                          <a:ea typeface="Calibri"/>
                          <a:cs typeface="Times New Roman"/>
                        </a:rPr>
                        <a:t>160 x 160 x 61 mm</a:t>
                      </a:r>
                      <a:endParaRPr lang="en-CA" sz="1200" dirty="0">
                        <a:effectLst/>
                        <a:latin typeface="+mn-lt"/>
                        <a:ea typeface="Calibri"/>
                        <a:cs typeface="Times New Roman"/>
                      </a:endParaRPr>
                    </a:p>
                  </a:txBody>
                  <a:tcPr marL="68580" marR="68580" marT="0" marB="0" anchor="ctr"/>
                </a:tc>
              </a:tr>
              <a:tr h="246461">
                <a:tc>
                  <a:txBody>
                    <a:bodyPr/>
                    <a:lstStyle/>
                    <a:p>
                      <a:pPr>
                        <a:lnSpc>
                          <a:spcPct val="115000"/>
                        </a:lnSpc>
                        <a:spcAft>
                          <a:spcPts val="0"/>
                        </a:spcAft>
                      </a:pPr>
                      <a:r>
                        <a:rPr lang="en-CA" sz="1400">
                          <a:effectLst/>
                          <a:latin typeface="+mn-lt"/>
                          <a:ea typeface="Calibri"/>
                          <a:cs typeface="Times New Roman"/>
                        </a:rPr>
                        <a:t>IP rating</a:t>
                      </a:r>
                    </a:p>
                  </a:txBody>
                  <a:tcPr marL="68580" marR="68580" marT="0" marB="0" anchor="ctr"/>
                </a:tc>
                <a:tc>
                  <a:txBody>
                    <a:bodyPr/>
                    <a:lstStyle/>
                    <a:p>
                      <a:pPr algn="ctr">
                        <a:lnSpc>
                          <a:spcPct val="115000"/>
                        </a:lnSpc>
                        <a:spcAft>
                          <a:spcPts val="0"/>
                        </a:spcAft>
                      </a:pPr>
                      <a:r>
                        <a:rPr lang="en-CA" sz="1200">
                          <a:effectLst/>
                          <a:latin typeface="+mn-lt"/>
                          <a:ea typeface="Calibri"/>
                          <a:cs typeface="Times New Roman"/>
                        </a:rPr>
                        <a:t>IP65</a:t>
                      </a:r>
                    </a:p>
                  </a:txBody>
                  <a:tcPr marL="68580" marR="68580" marT="0" marB="0" anchor="ctr"/>
                </a:tc>
                <a:tc>
                  <a:txBody>
                    <a:bodyPr/>
                    <a:lstStyle/>
                    <a:p>
                      <a:pPr algn="ctr">
                        <a:lnSpc>
                          <a:spcPct val="115000"/>
                        </a:lnSpc>
                        <a:spcAft>
                          <a:spcPts val="0"/>
                        </a:spcAft>
                      </a:pPr>
                      <a:r>
                        <a:rPr lang="en-CA" sz="1200">
                          <a:effectLst/>
                          <a:latin typeface="+mn-lt"/>
                          <a:ea typeface="Calibri"/>
                          <a:cs typeface="Times New Roman"/>
                        </a:rPr>
                        <a:t>N/A</a:t>
                      </a:r>
                    </a:p>
                  </a:txBody>
                  <a:tcPr marL="68580" marR="68580" marT="0" marB="0" anchor="ctr"/>
                </a:tc>
                <a:tc>
                  <a:txBody>
                    <a:bodyPr/>
                    <a:lstStyle/>
                    <a:p>
                      <a:pPr algn="ctr">
                        <a:lnSpc>
                          <a:spcPct val="115000"/>
                        </a:lnSpc>
                        <a:spcAft>
                          <a:spcPts val="0"/>
                        </a:spcAft>
                      </a:pPr>
                      <a:r>
                        <a:rPr lang="en-CA" sz="1200" dirty="0" smtClean="0">
                          <a:effectLst/>
                          <a:latin typeface="+mn-lt"/>
                          <a:ea typeface="Calibri"/>
                          <a:cs typeface="Times New Roman"/>
                        </a:rPr>
                        <a:t>IP4</a:t>
                      </a:r>
                      <a:endParaRPr lang="en-CA" sz="1200" dirty="0">
                        <a:effectLst/>
                        <a:latin typeface="+mn-lt"/>
                        <a:ea typeface="Calibri"/>
                        <a:cs typeface="Times New Roman"/>
                      </a:endParaRPr>
                    </a:p>
                  </a:txBody>
                  <a:tcPr marL="68580" marR="68580" marT="0" marB="0" anchor="ctr"/>
                </a:tc>
              </a:tr>
              <a:tr h="246461">
                <a:tc>
                  <a:txBody>
                    <a:bodyPr/>
                    <a:lstStyle/>
                    <a:p>
                      <a:pPr>
                        <a:lnSpc>
                          <a:spcPct val="115000"/>
                        </a:lnSpc>
                        <a:spcAft>
                          <a:spcPts val="0"/>
                        </a:spcAft>
                      </a:pPr>
                      <a:r>
                        <a:rPr lang="en-CA" sz="1400" dirty="0">
                          <a:effectLst/>
                          <a:latin typeface="+mn-lt"/>
                          <a:ea typeface="Calibri"/>
                          <a:cs typeface="Times New Roman"/>
                        </a:rPr>
                        <a:t>Dev. </a:t>
                      </a:r>
                      <a:r>
                        <a:rPr lang="en-CA" sz="1400" dirty="0" smtClean="0">
                          <a:effectLst/>
                          <a:latin typeface="+mn-lt"/>
                          <a:ea typeface="Calibri"/>
                          <a:cs typeface="Times New Roman"/>
                        </a:rPr>
                        <a:t>platform</a:t>
                      </a:r>
                      <a:endParaRPr lang="en-CA" sz="14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CA" sz="1200" dirty="0">
                          <a:effectLst/>
                          <a:latin typeface="+mn-lt"/>
                          <a:ea typeface="Calibri"/>
                          <a:cs typeface="Times New Roman"/>
                        </a:rPr>
                        <a:t>Yes</a:t>
                      </a:r>
                    </a:p>
                  </a:txBody>
                  <a:tcPr marL="68580" marR="68580" marT="0" marB="0" anchor="ctr"/>
                </a:tc>
                <a:tc>
                  <a:txBody>
                    <a:bodyPr/>
                    <a:lstStyle/>
                    <a:p>
                      <a:pPr algn="ctr">
                        <a:lnSpc>
                          <a:spcPct val="115000"/>
                        </a:lnSpc>
                        <a:spcAft>
                          <a:spcPts val="0"/>
                        </a:spcAft>
                      </a:pPr>
                      <a:r>
                        <a:rPr lang="en-CA" sz="1200" dirty="0">
                          <a:effectLst/>
                          <a:latin typeface="+mn-lt"/>
                          <a:ea typeface="Calibri"/>
                          <a:cs typeface="Times New Roman"/>
                        </a:rPr>
                        <a:t>Yes</a:t>
                      </a:r>
                    </a:p>
                  </a:txBody>
                  <a:tcPr marL="68580" marR="68580" marT="0" marB="0" anchor="ctr"/>
                </a:tc>
                <a:tc>
                  <a:txBody>
                    <a:bodyPr/>
                    <a:lstStyle/>
                    <a:p>
                      <a:pPr algn="ctr">
                        <a:lnSpc>
                          <a:spcPct val="115000"/>
                        </a:lnSpc>
                        <a:spcAft>
                          <a:spcPts val="0"/>
                        </a:spcAft>
                      </a:pPr>
                      <a:r>
                        <a:rPr lang="en-CA" sz="1200" dirty="0" smtClean="0">
                          <a:effectLst/>
                          <a:latin typeface="+mn-lt"/>
                          <a:ea typeface="Calibri"/>
                          <a:cs typeface="Times New Roman"/>
                        </a:rPr>
                        <a:t>No</a:t>
                      </a:r>
                      <a:endParaRPr lang="en-CA" sz="1200" dirty="0">
                        <a:effectLst/>
                        <a:latin typeface="+mn-lt"/>
                        <a:ea typeface="Calibri"/>
                        <a:cs typeface="Times New Roman"/>
                      </a:endParaRPr>
                    </a:p>
                  </a:txBody>
                  <a:tcPr marL="68580" marR="68580" marT="0" marB="0" anchor="ctr"/>
                </a:tc>
              </a:tr>
            </a:tbl>
          </a:graphicData>
        </a:graphic>
      </p:graphicFrame>
      <p:sp>
        <p:nvSpPr>
          <p:cNvPr id="7" name="Rectangle 6"/>
          <p:cNvSpPr/>
          <p:nvPr/>
        </p:nvSpPr>
        <p:spPr>
          <a:xfrm>
            <a:off x="0" y="332656"/>
            <a:ext cx="5868144"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88900" defTabSz="913977"/>
            <a:r>
              <a:rPr lang="en-CA" sz="3000" b="1" dirty="0" smtClean="0">
                <a:solidFill>
                  <a:prstClr val="white"/>
                </a:solidFill>
                <a:effectLst>
                  <a:outerShdw blurRad="50800" dist="38100" dir="2700000" algn="tl" rotWithShape="0">
                    <a:srgbClr val="000000">
                      <a:alpha val="43000"/>
                    </a:srgbClr>
                  </a:outerShdw>
                </a:effectLst>
                <a:latin typeface="Calibri" panose="020F0502020204030204" pitchFamily="34" charset="0"/>
                <a:cs typeface="Calibri"/>
              </a:rPr>
              <a:t>Mobile Data Product Comparison</a:t>
            </a:r>
            <a:endParaRPr lang="en-CA" sz="3000" b="1" dirty="0">
              <a:solidFill>
                <a:prstClr val="white"/>
              </a:solidFill>
              <a:effectLst>
                <a:outerShdw blurRad="50800" dist="38100" dir="2700000" algn="tl" rotWithShape="0">
                  <a:srgbClr val="000000">
                    <a:alpha val="43000"/>
                  </a:srgbClr>
                </a:outerShdw>
              </a:effectLst>
              <a:latin typeface="Calibri" panose="020F0502020204030204" pitchFamily="34" charset="0"/>
              <a:cs typeface="Calibri"/>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800335"/>
            <a:ext cx="1080120" cy="692561"/>
          </a:xfrm>
          <a:prstGeom prst="rect">
            <a:avLst/>
          </a:prstGeom>
          <a:noFill/>
          <a:ln>
            <a:noFill/>
          </a:ln>
          <a:extLst/>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800334"/>
            <a:ext cx="1224136" cy="692561"/>
          </a:xfrm>
          <a:prstGeom prst="rect">
            <a:avLst/>
          </a:prstGeom>
          <a:noFill/>
          <a:ln>
            <a:noFill/>
          </a:ln>
        </p:spPr>
      </p:pic>
      <p:pic>
        <p:nvPicPr>
          <p:cNvPr id="13" name="Picture 12" descr="http://www.globalstar.com/sat-fi/images/pricing_satf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844824"/>
            <a:ext cx="792088" cy="648072"/>
          </a:xfrm>
          <a:prstGeom prst="rect">
            <a:avLst/>
          </a:prstGeom>
          <a:noFill/>
          <a:ln>
            <a:noFill/>
          </a:ln>
        </p:spPr>
      </p:pic>
      <p:sp>
        <p:nvSpPr>
          <p:cNvPr id="2" name="Slide Number Placeholder 1"/>
          <p:cNvSpPr>
            <a:spLocks noGrp="1"/>
          </p:cNvSpPr>
          <p:nvPr>
            <p:ph type="sldNum" sz="quarter" idx="12"/>
          </p:nvPr>
        </p:nvSpPr>
        <p:spPr/>
        <p:txBody>
          <a:bodyPr/>
          <a:lstStyle/>
          <a:p>
            <a:fld id="{8A545926-3568-4834-A019-CE740445F377}" type="slidenum">
              <a:rPr lang="en-CA" smtClean="0"/>
              <a:t>14</a:t>
            </a:fld>
            <a:endParaRPr lang="en-CA"/>
          </a:p>
        </p:txBody>
      </p:sp>
    </p:spTree>
    <p:extLst>
      <p:ext uri="{BB962C8B-B14F-4D97-AF65-F5344CB8AC3E}">
        <p14:creationId xmlns:p14="http://schemas.microsoft.com/office/powerpoint/2010/main" val="4006528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Service Activation Process</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3951605423"/>
              </p:ext>
            </p:extLst>
          </p:nvPr>
        </p:nvGraphicFramePr>
        <p:xfrm>
          <a:off x="322833" y="1052513"/>
          <a:ext cx="8497639" cy="4571976"/>
        </p:xfrm>
        <a:graphic>
          <a:graphicData uri="http://schemas.openxmlformats.org/drawingml/2006/table">
            <a:tbl>
              <a:tblPr firstRow="1" bandRow="1">
                <a:tableStyleId>{9D7B26C5-4107-4FEC-AEDC-1716B250A1EF}</a:tableStyleId>
              </a:tblPr>
              <a:tblGrid>
                <a:gridCol w="1224831"/>
                <a:gridCol w="7272808"/>
              </a:tblGrid>
              <a:tr h="332683">
                <a:tc>
                  <a:txBody>
                    <a:bodyPr/>
                    <a:lstStyle/>
                    <a:p>
                      <a:pPr algn="ctr"/>
                      <a:r>
                        <a:rPr lang="en-US" sz="1700" dirty="0" smtClean="0">
                          <a:latin typeface="Calibri" panose="020F0502020204030204" pitchFamily="34" charset="0"/>
                        </a:rPr>
                        <a:t>Steps</a:t>
                      </a:r>
                      <a:endParaRPr lang="en-US" sz="1700" dirty="0">
                        <a:latin typeface="Calibri" panose="020F0502020204030204" pitchFamily="34" charset="0"/>
                      </a:endParaRPr>
                    </a:p>
                  </a:txBody>
                  <a:tcPr marT="45716" marB="45716" anchor="ctr"/>
                </a:tc>
                <a:tc>
                  <a:txBody>
                    <a:bodyPr/>
                    <a:lstStyle/>
                    <a:p>
                      <a:pPr algn="ctr"/>
                      <a:r>
                        <a:rPr lang="en-US" sz="1700" dirty="0" smtClean="0">
                          <a:latin typeface="Calibri" panose="020F0502020204030204" pitchFamily="34" charset="0"/>
                        </a:rPr>
                        <a:t>Process Details</a:t>
                      </a:r>
                      <a:endParaRPr lang="en-US" sz="1700" dirty="0">
                        <a:latin typeface="Calibri" panose="020F0502020204030204" pitchFamily="34" charset="0"/>
                      </a:endParaRPr>
                    </a:p>
                  </a:txBody>
                  <a:tcPr marT="45716" marB="45716" anchor="ctr"/>
                </a:tc>
              </a:tr>
              <a:tr h="604833">
                <a:tc>
                  <a:txBody>
                    <a:bodyPr/>
                    <a:lstStyle/>
                    <a:p>
                      <a:r>
                        <a:rPr lang="en-US" sz="1700" b="1" dirty="0" smtClean="0">
                          <a:latin typeface="Calibri" panose="020F0502020204030204" pitchFamily="34" charset="0"/>
                        </a:rPr>
                        <a:t>Submit Service Activation Request</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Select prepaid or postpaid SIM depending on service</a:t>
                      </a:r>
                      <a:r>
                        <a:rPr lang="en-CA" sz="1700" baseline="0" dirty="0" smtClean="0">
                          <a:latin typeface="Calibri" panose="020F0502020204030204" pitchFamily="34" charset="0"/>
                        </a:rPr>
                        <a:t> selected by customer.</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baseline="0" dirty="0" smtClean="0">
                          <a:latin typeface="Calibri" panose="020F0502020204030204" pitchFamily="34" charset="0"/>
                        </a:rPr>
                        <a:t>For prepaid activations, contact Partner Support (as per the usual process).</a:t>
                      </a:r>
                      <a:endParaRPr lang="en-CA" sz="1700" dirty="0" smtClean="0">
                        <a:latin typeface="Calibri" panose="020F0502020204030204" pitchFamily="34" charset="0"/>
                      </a:endParaRP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For postpaid activations, submit</a:t>
                      </a:r>
                      <a:r>
                        <a:rPr lang="en-CA" sz="1700" baseline="0" dirty="0" smtClean="0">
                          <a:latin typeface="Calibri" panose="020F0502020204030204" pitchFamily="34" charset="0"/>
                        </a:rPr>
                        <a:t> the </a:t>
                      </a:r>
                      <a:r>
                        <a:rPr lang="en-CA" sz="1700" baseline="0" dirty="0" smtClean="0">
                          <a:latin typeface="Calibri" panose="020F0502020204030204" pitchFamily="34" charset="0"/>
                          <a:hlinkClick r:id="rId2"/>
                        </a:rPr>
                        <a:t>Iridium GO! Postpaid Activation Form</a:t>
                      </a:r>
                      <a:r>
                        <a:rPr lang="en-CA" sz="1700" baseline="0" dirty="0" smtClean="0">
                          <a:latin typeface="Calibri" panose="020F0502020204030204" pitchFamily="34" charset="0"/>
                        </a:rPr>
                        <a:t> which will automatically notify the Roadpost Partner Support Team.</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baseline="0" dirty="0" smtClean="0">
                          <a:latin typeface="Calibri" panose="020F0502020204030204" pitchFamily="34" charset="0"/>
                        </a:rPr>
                        <a:t>Before you start completing the postpaid form, please ensure you have the following information:</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600" kern="1200" baseline="0" dirty="0" smtClean="0">
                          <a:solidFill>
                            <a:schemeClr val="tx1"/>
                          </a:solidFill>
                          <a:latin typeface="Calibri" panose="020F0502020204030204" pitchFamily="34" charset="0"/>
                          <a:ea typeface="+mn-ea"/>
                          <a:cs typeface="+mn-cs"/>
                        </a:rPr>
                        <a:t>Your Dealer account number.</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600" kern="1200" baseline="0" dirty="0" smtClean="0">
                          <a:solidFill>
                            <a:schemeClr val="tx1"/>
                          </a:solidFill>
                          <a:latin typeface="Calibri" panose="020F0502020204030204" pitchFamily="34" charset="0"/>
                          <a:ea typeface="+mn-ea"/>
                          <a:cs typeface="+mn-cs"/>
                        </a:rPr>
                        <a:t>Customer information to create new Roadpost account.</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600" kern="1200" baseline="0" dirty="0" smtClean="0">
                          <a:solidFill>
                            <a:schemeClr val="tx1"/>
                          </a:solidFill>
                          <a:latin typeface="Calibri" panose="020F0502020204030204" pitchFamily="34" charset="0"/>
                          <a:ea typeface="+mn-ea"/>
                          <a:cs typeface="+mn-cs"/>
                        </a:rPr>
                        <a:t>Customer payment information (if paying by credit card, you will be required to provide this information to Partner Support via phone).</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600" kern="1200" baseline="0" dirty="0" smtClean="0">
                          <a:solidFill>
                            <a:schemeClr val="tx1"/>
                          </a:solidFill>
                          <a:latin typeface="Calibri" panose="020F0502020204030204" pitchFamily="34" charset="0"/>
                          <a:ea typeface="+mn-ea"/>
                          <a:cs typeface="+mn-cs"/>
                        </a:rPr>
                        <a:t>List of Iridium GO! IMEIs you are activating.</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600" baseline="0" dirty="0" smtClean="0">
                          <a:latin typeface="Calibri" panose="020F0502020204030204" pitchFamily="34" charset="0"/>
                        </a:rPr>
                        <a:t>List of Iridium GO! postpaid SIM cards you are activating.</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1600" baseline="0" dirty="0" smtClean="0">
                          <a:latin typeface="Calibri" panose="020F0502020204030204" pitchFamily="34" charset="0"/>
                        </a:rPr>
                        <a:t>Knowledge of which postpaid service plans you wish to activate.</a:t>
                      </a:r>
                    </a:p>
                  </a:txBody>
                  <a:tcPr marT="45716" marB="45716" anchor="ctr"/>
                </a:tc>
              </a:tr>
              <a:tr h="326351">
                <a:tc>
                  <a:txBody>
                    <a:bodyPr/>
                    <a:lstStyle/>
                    <a:p>
                      <a:r>
                        <a:rPr lang="en-US" sz="1700" b="1" dirty="0" smtClean="0">
                          <a:latin typeface="Calibri" panose="020F0502020204030204" pitchFamily="34" charset="0"/>
                        </a:rPr>
                        <a:t>Confirm Activation</a:t>
                      </a:r>
                      <a:endParaRPr lang="en-US" sz="1700" b="1" dirty="0">
                        <a:latin typeface="Calibri" panose="020F0502020204030204" pitchFamily="34" charset="0"/>
                      </a:endParaRPr>
                    </a:p>
                  </a:txBody>
                  <a:tcPr marT="45716" marB="45716" anchor="ct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latin typeface="Calibri" panose="020F0502020204030204" pitchFamily="34" charset="0"/>
                        </a:rPr>
                        <a:t>Once the account is created and services are added, the</a:t>
                      </a:r>
                      <a:r>
                        <a:rPr lang="en-US" sz="1700" baseline="0" dirty="0" smtClean="0">
                          <a:latin typeface="Calibri" panose="020F0502020204030204" pitchFamily="34" charset="0"/>
                        </a:rPr>
                        <a:t> account owner (the customer for postpaid and the dealer for prepaid) will receive a notification from the Roadpost that the order is complete.</a:t>
                      </a:r>
                    </a:p>
                  </a:txBody>
                  <a:tcPr marT="45716" marB="45716" anchor="ctr"/>
                </a:tc>
              </a:tr>
            </a:tbl>
          </a:graphicData>
        </a:graphic>
      </p:graphicFrame>
      <p:sp>
        <p:nvSpPr>
          <p:cNvPr id="3" name="Slide Number Placeholder 2"/>
          <p:cNvSpPr>
            <a:spLocks noGrp="1"/>
          </p:cNvSpPr>
          <p:nvPr>
            <p:ph type="sldNum" sz="quarter" idx="12"/>
          </p:nvPr>
        </p:nvSpPr>
        <p:spPr/>
        <p:txBody>
          <a:bodyPr/>
          <a:lstStyle/>
          <a:p>
            <a:fld id="{8A545926-3568-4834-A019-CE740445F377}" type="slidenum">
              <a:rPr lang="en-CA" smtClean="0"/>
              <a:t>15</a:t>
            </a:fld>
            <a:endParaRPr lang="en-CA"/>
          </a:p>
        </p:txBody>
      </p:sp>
    </p:spTree>
    <p:extLst>
      <p:ext uri="{BB962C8B-B14F-4D97-AF65-F5344CB8AC3E}">
        <p14:creationId xmlns:p14="http://schemas.microsoft.com/office/powerpoint/2010/main" val="75000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78942828"/>
              </p:ext>
            </p:extLst>
          </p:nvPr>
        </p:nvGraphicFramePr>
        <p:xfrm>
          <a:off x="322833" y="1556792"/>
          <a:ext cx="8497639" cy="4876776"/>
        </p:xfrm>
        <a:graphic>
          <a:graphicData uri="http://schemas.openxmlformats.org/drawingml/2006/table">
            <a:tbl>
              <a:tblPr firstRow="1" bandRow="1">
                <a:tableStyleId>{9D7B26C5-4107-4FEC-AEDC-1716B250A1EF}</a:tableStyleId>
              </a:tblPr>
              <a:tblGrid>
                <a:gridCol w="1512863"/>
                <a:gridCol w="6984776"/>
              </a:tblGrid>
              <a:tr h="332683">
                <a:tc>
                  <a:txBody>
                    <a:bodyPr/>
                    <a:lstStyle/>
                    <a:p>
                      <a:pPr algn="ctr"/>
                      <a:r>
                        <a:rPr lang="en-US" sz="1700" dirty="0" smtClean="0">
                          <a:latin typeface="Calibri" panose="020F0502020204030204" pitchFamily="34" charset="0"/>
                        </a:rPr>
                        <a:t>Steps</a:t>
                      </a:r>
                      <a:endParaRPr lang="en-US" sz="1700" dirty="0">
                        <a:latin typeface="Calibri" panose="020F0502020204030204" pitchFamily="34" charset="0"/>
                      </a:endParaRPr>
                    </a:p>
                  </a:txBody>
                  <a:tcPr marT="45716" marB="45716" anchor="ctr"/>
                </a:tc>
                <a:tc>
                  <a:txBody>
                    <a:bodyPr/>
                    <a:lstStyle/>
                    <a:p>
                      <a:pPr algn="ctr"/>
                      <a:r>
                        <a:rPr lang="en-US" sz="1700" dirty="0" smtClean="0">
                          <a:latin typeface="Calibri" panose="020F0502020204030204" pitchFamily="34" charset="0"/>
                        </a:rPr>
                        <a:t>Process Details</a:t>
                      </a:r>
                      <a:endParaRPr lang="en-US" sz="1700" dirty="0">
                        <a:latin typeface="Calibri" panose="020F0502020204030204" pitchFamily="34" charset="0"/>
                      </a:endParaRPr>
                    </a:p>
                  </a:txBody>
                  <a:tcPr marT="45716" marB="45716" anchor="ctr"/>
                </a:tc>
              </a:tr>
              <a:tr h="347780">
                <a:tc>
                  <a:txBody>
                    <a:bodyPr/>
                    <a:lstStyle/>
                    <a:p>
                      <a:r>
                        <a:rPr lang="en-US" sz="1700" b="1" dirty="0" smtClean="0">
                          <a:latin typeface="Calibri" panose="020F0502020204030204" pitchFamily="34" charset="0"/>
                        </a:rPr>
                        <a:t>Download Iridium GO!</a:t>
                      </a:r>
                      <a:r>
                        <a:rPr lang="en-US" sz="1700" b="1" baseline="0" dirty="0" smtClean="0">
                          <a:latin typeface="Calibri" panose="020F0502020204030204" pitchFamily="34" charset="0"/>
                        </a:rPr>
                        <a:t> and </a:t>
                      </a:r>
                      <a:r>
                        <a:rPr lang="en-US" sz="1700" b="1" dirty="0" smtClean="0">
                          <a:latin typeface="Calibri" panose="020F0502020204030204" pitchFamily="34" charset="0"/>
                        </a:rPr>
                        <a:t>Iridium</a:t>
                      </a:r>
                      <a:r>
                        <a:rPr lang="en-US" sz="1700" b="1" baseline="0" dirty="0" smtClean="0">
                          <a:latin typeface="Calibri" panose="020F0502020204030204" pitchFamily="34" charset="0"/>
                        </a:rPr>
                        <a:t> GO! Web &amp; Mail Apps</a:t>
                      </a:r>
                      <a:endParaRPr lang="en-US" sz="1700" b="1" dirty="0">
                        <a:latin typeface="Calibri" panose="020F0502020204030204" pitchFamily="34" charset="0"/>
                      </a:endParaRPr>
                    </a:p>
                  </a:txBody>
                  <a:tcPr marT="45716" marB="45716" anchor="ctr"/>
                </a:tc>
                <a:tc>
                  <a:txBody>
                    <a:bodyPr/>
                    <a:lstStyle/>
                    <a:p>
                      <a:pPr marL="285750" indent="-285750">
                        <a:buFont typeface="Arial" panose="020B0604020202020204" pitchFamily="34" charset="0"/>
                        <a:buChar char="•"/>
                      </a:pPr>
                      <a:r>
                        <a:rPr lang="en-CA" altLang="en-US" sz="1700" dirty="0" smtClean="0">
                          <a:cs typeface="Calibri"/>
                        </a:rPr>
                        <a:t>Download the Iridium GO!  and</a:t>
                      </a:r>
                      <a:r>
                        <a:rPr lang="en-CA" altLang="en-US" sz="1700" baseline="0" dirty="0" smtClean="0">
                          <a:cs typeface="Calibri"/>
                        </a:rPr>
                        <a:t> Iridium GO! Mail &amp; Web </a:t>
                      </a:r>
                      <a:r>
                        <a:rPr lang="en-CA" altLang="en-US" sz="1700" dirty="0" smtClean="0">
                          <a:cs typeface="Calibri"/>
                        </a:rPr>
                        <a:t>Apps from the Google Play Store (Android) or iTunes (Apple iOS).</a:t>
                      </a:r>
                    </a:p>
                    <a:p>
                      <a:pPr marL="285750" indent="-285750">
                        <a:buFont typeface="Arial" panose="020B0604020202020204" pitchFamily="34" charset="0"/>
                        <a:buChar char="•"/>
                      </a:pPr>
                      <a:r>
                        <a:rPr lang="en-CA" altLang="en-US" sz="1700" dirty="0" smtClean="0">
                          <a:cs typeface="Calibri"/>
                        </a:rPr>
                        <a:t>For compressed email and web browsing, use of the Iridium Mail &amp; Web application is required.</a:t>
                      </a:r>
                      <a:r>
                        <a:rPr lang="en-CA" altLang="en-US" sz="1700" baseline="0" dirty="0" smtClean="0">
                          <a:cs typeface="Calibri"/>
                        </a:rPr>
                        <a:t> </a:t>
                      </a:r>
                      <a:r>
                        <a:rPr lang="en-CA" altLang="en-US" sz="1700" dirty="0" smtClean="0">
                          <a:cs typeface="Calibri"/>
                        </a:rPr>
                        <a:t>Register at </a:t>
                      </a:r>
                      <a:r>
                        <a:rPr lang="en-CA" altLang="en-US" sz="1700" dirty="0" smtClean="0">
                          <a:cs typeface="Calibri"/>
                          <a:hlinkClick r:id="rId2"/>
                        </a:rPr>
                        <a:t>www.iridium.com/mailandweb</a:t>
                      </a:r>
                      <a:r>
                        <a:rPr lang="en-CA" altLang="en-US" sz="1700" dirty="0" smtClean="0">
                          <a:cs typeface="Calibri"/>
                        </a:rPr>
                        <a:t>. </a:t>
                      </a:r>
                    </a:p>
                    <a:p>
                      <a:pPr marL="285750" indent="-285750">
                        <a:buFont typeface="Arial" panose="020B0604020202020204" pitchFamily="34" charset="0"/>
                        <a:buChar char="•"/>
                      </a:pPr>
                      <a:r>
                        <a:rPr lang="en-CA" altLang="en-US" sz="1700" dirty="0" smtClean="0">
                          <a:cs typeface="Calibri"/>
                        </a:rPr>
                        <a:t>From the Iridium GO! Mail &amp; Web app, the customer will configure their email service.</a:t>
                      </a:r>
                      <a:r>
                        <a:rPr lang="en-CA" altLang="en-US" sz="1700" baseline="0" dirty="0" smtClean="0">
                          <a:cs typeface="Calibri"/>
                        </a:rPr>
                        <a:t> </a:t>
                      </a:r>
                    </a:p>
                    <a:p>
                      <a:pPr marL="285750" indent="-285750">
                        <a:buFont typeface="Arial" panose="020B0604020202020204" pitchFamily="34" charset="0"/>
                        <a:buChar char="•"/>
                      </a:pPr>
                      <a:r>
                        <a:rPr lang="en-CA" altLang="en-US" sz="1700" baseline="0" dirty="0" smtClean="0">
                          <a:cs typeface="Calibri"/>
                        </a:rPr>
                        <a:t>Additional details can be found in the </a:t>
                      </a:r>
                      <a:r>
                        <a:rPr lang="en-CA" altLang="en-US" sz="1700" baseline="0" dirty="0" smtClean="0">
                          <a:cs typeface="Calibri"/>
                          <a:hlinkClick r:id="rId3"/>
                        </a:rPr>
                        <a:t>Iridium GO! User Manual</a:t>
                      </a:r>
                      <a:r>
                        <a:rPr lang="en-CA" altLang="en-US" sz="1700" baseline="0" dirty="0" smtClean="0">
                          <a:cs typeface="Calibri"/>
                        </a:rPr>
                        <a:t>.</a:t>
                      </a:r>
                      <a:endParaRPr lang="en-CA" altLang="en-US" sz="1700" dirty="0" smtClean="0">
                        <a:cs typeface="Calibri"/>
                      </a:endParaRPr>
                    </a:p>
                  </a:txBody>
                  <a:tcPr marT="45716" marB="45716" anchor="ctr"/>
                </a:tc>
              </a:tr>
              <a:tr h="733360">
                <a:tc>
                  <a:txBody>
                    <a:bodyPr/>
                    <a:lstStyle/>
                    <a:p>
                      <a:r>
                        <a:rPr lang="en-US" sz="1700" b="1" dirty="0" smtClean="0">
                          <a:latin typeface="Calibri" panose="020F0502020204030204" pitchFamily="34" charset="0"/>
                        </a:rPr>
                        <a:t>Register</a:t>
                      </a:r>
                      <a:r>
                        <a:rPr lang="en-US" sz="1700" b="1" baseline="0" dirty="0" smtClean="0">
                          <a:latin typeface="Calibri" panose="020F0502020204030204" pitchFamily="34" charset="0"/>
                        </a:rPr>
                        <a:t> GEOS</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700" dirty="0" smtClean="0">
                          <a:cs typeface="Calibri"/>
                        </a:rPr>
                        <a:t>To</a:t>
                      </a:r>
                      <a:r>
                        <a:rPr lang="en-CA" altLang="en-US" sz="1700" baseline="0" dirty="0" smtClean="0">
                          <a:cs typeface="Calibri"/>
                        </a:rPr>
                        <a:t> enable the SOS button on both the Iridium GO! device as well as in the Iridium GO! app, the customer must first register with GEOS Alliance at </a:t>
                      </a:r>
                      <a:r>
                        <a:rPr lang="en-CA" altLang="en-US" sz="1700" baseline="0" dirty="0" smtClean="0">
                          <a:cs typeface="Calibri"/>
                          <a:hlinkClick r:id="rId4"/>
                        </a:rPr>
                        <a:t>www.geosalliance.com/iridium</a:t>
                      </a:r>
                      <a:r>
                        <a:rPr lang="en-CA" altLang="en-US" sz="1700" baseline="0" dirty="0" smtClean="0">
                          <a:cs typeface="Calibri"/>
                        </a:rPr>
                        <a:t>.</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700" baseline="0" dirty="0" smtClean="0">
                          <a:cs typeface="Calibri"/>
                        </a:rPr>
                        <a:t>To complete the registration, the customer will require the following:</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altLang="en-US" sz="1600" baseline="0" dirty="0" smtClean="0">
                          <a:cs typeface="Calibri"/>
                        </a:rPr>
                        <a:t>Iridium GO! service number, SIM card number and device IMEI.</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altLang="en-US" sz="1600" baseline="0" dirty="0" smtClean="0">
                          <a:cs typeface="Calibri"/>
                        </a:rPr>
                        <a:t>Customer’s contact info, country and citizenship.</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altLang="en-US" sz="1600" baseline="0" dirty="0" smtClean="0">
                          <a:cs typeface="Calibri"/>
                        </a:rPr>
                        <a:t>Primary and secondary emergency contact information.</a:t>
                      </a:r>
                    </a:p>
                    <a:p>
                      <a:pPr marL="442913" marR="0" lvl="2" indent="-1778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altLang="en-US" sz="1600" baseline="0" dirty="0" smtClean="0">
                          <a:cs typeface="Calibri"/>
                        </a:rPr>
                        <a:t>Additional medical information .</a:t>
                      </a:r>
                    </a:p>
                    <a:p>
                      <a:pPr marL="176213" marR="0" lvl="1"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700" kern="1200" dirty="0" smtClean="0">
                          <a:solidFill>
                            <a:schemeClr val="tx1"/>
                          </a:solidFill>
                          <a:latin typeface="+mn-lt"/>
                          <a:ea typeface="+mn-ea"/>
                          <a:cs typeface="Calibri"/>
                        </a:rPr>
                        <a:t>GEOS to send authorization code which must be entered into the Iridium GO! app.</a:t>
                      </a:r>
                    </a:p>
                  </a:txBody>
                  <a:tcPr marT="45716" marB="45716" anchor="ctr"/>
                </a:tc>
              </a:tr>
            </a:tbl>
          </a:graphicData>
        </a:graphic>
      </p:graphicFrame>
      <p:sp>
        <p:nvSpPr>
          <p:cNvPr id="2" name="Title 1"/>
          <p:cNvSpPr>
            <a:spLocks noGrp="1"/>
          </p:cNvSpPr>
          <p:nvPr>
            <p:ph type="title"/>
          </p:nvPr>
        </p:nvSpPr>
        <p:spPr/>
        <p:txBody>
          <a:bodyPr/>
          <a:lstStyle/>
          <a:p>
            <a:r>
              <a:rPr lang="en-CA" dirty="0" smtClean="0"/>
              <a:t>Iridium GO! Device Configuration</a:t>
            </a:r>
            <a:endParaRPr lang="en-CA" dirty="0"/>
          </a:p>
        </p:txBody>
      </p:sp>
      <p:sp>
        <p:nvSpPr>
          <p:cNvPr id="3" name="TextBox 2"/>
          <p:cNvSpPr txBox="1"/>
          <p:nvPr/>
        </p:nvSpPr>
        <p:spPr>
          <a:xfrm>
            <a:off x="323528" y="993502"/>
            <a:ext cx="8568952" cy="923330"/>
          </a:xfrm>
          <a:prstGeom prst="rect">
            <a:avLst/>
          </a:prstGeom>
          <a:noFill/>
        </p:spPr>
        <p:txBody>
          <a:bodyPr wrap="square" rtlCol="0">
            <a:spAutoFit/>
          </a:bodyPr>
          <a:lstStyle/>
          <a:p>
            <a:r>
              <a:rPr lang="en-CA" sz="1700" dirty="0"/>
              <a:t>To simplify the </a:t>
            </a:r>
            <a:r>
              <a:rPr lang="en-CA" sz="1700" dirty="0" smtClean="0"/>
              <a:t>customer onboarding </a:t>
            </a:r>
            <a:r>
              <a:rPr lang="en-CA" sz="1700" dirty="0"/>
              <a:t>experience, Roadpost has created </a:t>
            </a:r>
            <a:r>
              <a:rPr lang="en-CA" sz="1700" dirty="0" smtClean="0"/>
              <a:t>an </a:t>
            </a:r>
            <a:r>
              <a:rPr lang="en-CA" sz="1700" dirty="0" smtClean="0">
                <a:hlinkClick r:id="rId5"/>
              </a:rPr>
              <a:t>Iridium GO! Customer Quick Start Guide</a:t>
            </a:r>
            <a:r>
              <a:rPr lang="en-CA" sz="1700" dirty="0" smtClean="0"/>
              <a:t>.  A high level summary is provided below:</a:t>
            </a:r>
            <a:endParaRPr lang="en-CA" sz="1700" dirty="0"/>
          </a:p>
          <a:p>
            <a:endParaRPr lang="en-CA" dirty="0"/>
          </a:p>
        </p:txBody>
      </p:sp>
      <p:sp>
        <p:nvSpPr>
          <p:cNvPr id="4" name="Slide Number Placeholder 3"/>
          <p:cNvSpPr>
            <a:spLocks noGrp="1"/>
          </p:cNvSpPr>
          <p:nvPr>
            <p:ph type="sldNum" sz="quarter" idx="12"/>
          </p:nvPr>
        </p:nvSpPr>
        <p:spPr/>
        <p:txBody>
          <a:bodyPr/>
          <a:lstStyle/>
          <a:p>
            <a:fld id="{8A545926-3568-4834-A019-CE740445F377}" type="slidenum">
              <a:rPr lang="en-CA" smtClean="0"/>
              <a:t>16</a:t>
            </a:fld>
            <a:endParaRPr lang="en-CA"/>
          </a:p>
        </p:txBody>
      </p:sp>
    </p:spTree>
    <p:extLst>
      <p:ext uri="{BB962C8B-B14F-4D97-AF65-F5344CB8AC3E}">
        <p14:creationId xmlns:p14="http://schemas.microsoft.com/office/powerpoint/2010/main" val="3751394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395536" y="1052736"/>
            <a:ext cx="4104456" cy="5688632"/>
          </a:xfrm>
        </p:spPr>
        <p:txBody>
          <a:bodyPr>
            <a:normAutofit/>
          </a:bodyPr>
          <a:lstStyle/>
          <a:p>
            <a:r>
              <a:rPr lang="en-CA" dirty="0" smtClean="0"/>
              <a:t>Product Overview</a:t>
            </a:r>
          </a:p>
          <a:p>
            <a:pPr lvl="1"/>
            <a:r>
              <a:rPr lang="en-CA" dirty="0" smtClean="0"/>
              <a:t>Key Features</a:t>
            </a:r>
          </a:p>
          <a:p>
            <a:pPr lvl="1"/>
            <a:r>
              <a:rPr lang="en-CA" dirty="0" smtClean="0"/>
              <a:t>Positioning</a:t>
            </a:r>
          </a:p>
          <a:p>
            <a:pPr lvl="1"/>
            <a:r>
              <a:rPr lang="en-CA" dirty="0" smtClean="0"/>
              <a:t>Tech Specs</a:t>
            </a:r>
          </a:p>
          <a:p>
            <a:pPr lvl="1"/>
            <a:r>
              <a:rPr lang="en-CA" dirty="0" smtClean="0"/>
              <a:t>Use Options</a:t>
            </a:r>
          </a:p>
          <a:p>
            <a:pPr lvl="1"/>
            <a:r>
              <a:rPr lang="en-CA" dirty="0"/>
              <a:t>Accessories </a:t>
            </a:r>
            <a:endParaRPr lang="en-CA" dirty="0" smtClean="0"/>
          </a:p>
          <a:p>
            <a:pPr lvl="1"/>
            <a:r>
              <a:rPr lang="en-CA" dirty="0" smtClean="0"/>
              <a:t>Applications</a:t>
            </a:r>
          </a:p>
          <a:p>
            <a:r>
              <a:rPr lang="en-CA" dirty="0" smtClean="0"/>
              <a:t>Target Markets</a:t>
            </a:r>
          </a:p>
          <a:p>
            <a:pPr lvl="1"/>
            <a:r>
              <a:rPr lang="en-CA" dirty="0" smtClean="0"/>
              <a:t>Consumer</a:t>
            </a:r>
          </a:p>
          <a:p>
            <a:pPr lvl="1"/>
            <a:r>
              <a:rPr lang="en-CA" dirty="0" smtClean="0"/>
              <a:t>Business</a:t>
            </a:r>
          </a:p>
          <a:p>
            <a:pPr lvl="1"/>
            <a:r>
              <a:rPr lang="en-CA" dirty="0" smtClean="0"/>
              <a:t>Government</a:t>
            </a:r>
          </a:p>
          <a:p>
            <a:r>
              <a:rPr lang="en-CA" dirty="0" smtClean="0"/>
              <a:t>Pricing</a:t>
            </a:r>
          </a:p>
          <a:p>
            <a:pPr lvl="1"/>
            <a:r>
              <a:rPr lang="en-CA" dirty="0" smtClean="0"/>
              <a:t>Pricing Resources</a:t>
            </a:r>
          </a:p>
          <a:p>
            <a:pPr lvl="1"/>
            <a:r>
              <a:rPr lang="en-CA" dirty="0" smtClean="0"/>
              <a:t>Canadian Retail Pricing</a:t>
            </a:r>
          </a:p>
          <a:p>
            <a:r>
              <a:rPr lang="en-CA" dirty="0"/>
              <a:t>Competitive </a:t>
            </a:r>
            <a:r>
              <a:rPr lang="en-CA" dirty="0" smtClean="0"/>
              <a:t>Comparison</a:t>
            </a:r>
            <a:endParaRPr lang="en-CA" dirty="0"/>
          </a:p>
        </p:txBody>
      </p:sp>
      <p:sp>
        <p:nvSpPr>
          <p:cNvPr id="4" name="Content Placeholder 2"/>
          <p:cNvSpPr txBox="1">
            <a:spLocks/>
          </p:cNvSpPr>
          <p:nvPr/>
        </p:nvSpPr>
        <p:spPr>
          <a:xfrm>
            <a:off x="4860032" y="1052736"/>
            <a:ext cx="4283968" cy="5688632"/>
          </a:xfrm>
          <a:prstGeom prst="rect">
            <a:avLst/>
          </a:prstGeom>
        </p:spPr>
        <p:txBody>
          <a:bodyPr vert="horz" lIns="91440" tIns="45720" rIns="91440" bIns="45720" rtlCol="0">
            <a:normAutofit/>
          </a:bodyPr>
          <a:lstStyle>
            <a:lvl1pPr marL="174625" indent="-1746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538163" indent="-174625"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2pPr>
            <a:lvl3pPr marL="712788" indent="-174625" algn="l" defTabSz="914400" rtl="0" eaLnBrk="1" latinLnBrk="0" hangingPunct="1">
              <a:spcBef>
                <a:spcPct val="20000"/>
              </a:spcBef>
              <a:buFont typeface="Wingdings" panose="05000000000000000000" pitchFamily="2" charset="2"/>
              <a:buChar char="§"/>
              <a:defRPr sz="1600" kern="1200">
                <a:solidFill>
                  <a:schemeClr val="tx1"/>
                </a:solidFill>
                <a:latin typeface="+mn-lt"/>
                <a:ea typeface="+mn-ea"/>
                <a:cs typeface="+mn-cs"/>
              </a:defRPr>
            </a:lvl3pPr>
            <a:lvl4pPr marL="901700" indent="-188913"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076325" indent="-174625"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Service </a:t>
            </a:r>
            <a:r>
              <a:rPr lang="en-CA" dirty="0"/>
              <a:t>Activation </a:t>
            </a:r>
            <a:r>
              <a:rPr lang="en-CA" dirty="0" smtClean="0"/>
              <a:t>Process</a:t>
            </a:r>
          </a:p>
          <a:p>
            <a:r>
              <a:rPr lang="en-CA" dirty="0"/>
              <a:t>Device </a:t>
            </a:r>
            <a:r>
              <a:rPr lang="en-CA" dirty="0" smtClean="0"/>
              <a:t>Configuration</a:t>
            </a:r>
            <a:endParaRPr lang="en-CA" dirty="0"/>
          </a:p>
          <a:p>
            <a:r>
              <a:rPr lang="en-CA" dirty="0" smtClean="0"/>
              <a:t>Resources</a:t>
            </a:r>
          </a:p>
          <a:p>
            <a:pPr lvl="1"/>
            <a:r>
              <a:rPr lang="en-CA" dirty="0" smtClean="0"/>
              <a:t>Customer quick start guide</a:t>
            </a:r>
          </a:p>
          <a:p>
            <a:pPr lvl="1"/>
            <a:r>
              <a:rPr lang="en-CA" dirty="0" smtClean="0"/>
              <a:t>Tech Specs</a:t>
            </a:r>
            <a:endParaRPr lang="en-CA" dirty="0"/>
          </a:p>
          <a:p>
            <a:pPr lvl="1"/>
            <a:r>
              <a:rPr lang="en-CA" dirty="0" smtClean="0"/>
              <a:t>Sales Sheet</a:t>
            </a:r>
          </a:p>
          <a:p>
            <a:pPr lvl="1"/>
            <a:r>
              <a:rPr lang="en-CA" dirty="0" smtClean="0"/>
              <a:t>Accessories Sales </a:t>
            </a:r>
            <a:r>
              <a:rPr lang="en-CA" dirty="0"/>
              <a:t>S</a:t>
            </a:r>
            <a:r>
              <a:rPr lang="en-CA" dirty="0" smtClean="0"/>
              <a:t>heet</a:t>
            </a:r>
          </a:p>
          <a:p>
            <a:pPr lvl="1"/>
            <a:r>
              <a:rPr lang="en-CA" dirty="0" smtClean="0"/>
              <a:t>Device Comparison</a:t>
            </a:r>
          </a:p>
          <a:p>
            <a:pPr lvl="1"/>
            <a:r>
              <a:rPr lang="en-CA" dirty="0" smtClean="0"/>
              <a:t>Data Usage </a:t>
            </a:r>
            <a:r>
              <a:rPr lang="en-CA" dirty="0"/>
              <a:t>T</a:t>
            </a:r>
            <a:r>
              <a:rPr lang="en-CA" dirty="0" smtClean="0"/>
              <a:t>able</a:t>
            </a:r>
          </a:p>
          <a:p>
            <a:pPr lvl="1"/>
            <a:r>
              <a:rPr lang="en-CA" dirty="0" smtClean="0"/>
              <a:t>Brochure</a:t>
            </a:r>
          </a:p>
          <a:p>
            <a:pPr lvl="1"/>
            <a:r>
              <a:rPr lang="en-CA" dirty="0" smtClean="0"/>
              <a:t>Prepaid Pricing </a:t>
            </a:r>
            <a:r>
              <a:rPr lang="en-CA" dirty="0"/>
              <a:t>T</a:t>
            </a:r>
            <a:r>
              <a:rPr lang="en-CA" dirty="0" smtClean="0"/>
              <a:t>ool</a:t>
            </a:r>
          </a:p>
          <a:p>
            <a:pPr lvl="1"/>
            <a:endParaRPr lang="en-CA" dirty="0"/>
          </a:p>
        </p:txBody>
      </p:sp>
      <p:sp>
        <p:nvSpPr>
          <p:cNvPr id="5" name="Slide Number Placeholder 4"/>
          <p:cNvSpPr>
            <a:spLocks noGrp="1"/>
          </p:cNvSpPr>
          <p:nvPr>
            <p:ph type="sldNum" sz="quarter" idx="12"/>
          </p:nvPr>
        </p:nvSpPr>
        <p:spPr/>
        <p:txBody>
          <a:bodyPr/>
          <a:lstStyle/>
          <a:p>
            <a:fld id="{8A545926-3568-4834-A019-CE740445F377}" type="slidenum">
              <a:rPr lang="en-CA" smtClean="0"/>
              <a:t>2</a:t>
            </a:fld>
            <a:endParaRPr lang="en-CA"/>
          </a:p>
        </p:txBody>
      </p:sp>
    </p:spTree>
    <p:extLst>
      <p:ext uri="{BB962C8B-B14F-4D97-AF65-F5344CB8AC3E}">
        <p14:creationId xmlns:p14="http://schemas.microsoft.com/office/powerpoint/2010/main" val="2004175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Iridium GO! Key Features</a:t>
            </a:r>
            <a:endParaRPr lang="en-CA" dirty="0"/>
          </a:p>
        </p:txBody>
      </p:sp>
      <p:sp>
        <p:nvSpPr>
          <p:cNvPr id="5" name="Slide Number Placeholder 4"/>
          <p:cNvSpPr>
            <a:spLocks noGrp="1"/>
          </p:cNvSpPr>
          <p:nvPr>
            <p:ph type="sldNum" sz="quarter" idx="12"/>
          </p:nvPr>
        </p:nvSpPr>
        <p:spPr/>
        <p:txBody>
          <a:bodyPr/>
          <a:lstStyle/>
          <a:p>
            <a:fld id="{8A545926-3568-4834-A019-CE740445F377}" type="slidenum">
              <a:rPr lang="en-CA" smtClean="0"/>
              <a:t>3</a:t>
            </a:fld>
            <a:endParaRPr lang="en-CA"/>
          </a:p>
        </p:txBody>
      </p:sp>
      <p:graphicFrame>
        <p:nvGraphicFramePr>
          <p:cNvPr id="6" name="Table 5"/>
          <p:cNvGraphicFramePr>
            <a:graphicFrameLocks noGrp="1"/>
          </p:cNvGraphicFramePr>
          <p:nvPr>
            <p:extLst>
              <p:ext uri="{D42A27DB-BD31-4B8C-83A1-F6EECF244321}">
                <p14:modId xmlns:p14="http://schemas.microsoft.com/office/powerpoint/2010/main" val="3754556731"/>
              </p:ext>
            </p:extLst>
          </p:nvPr>
        </p:nvGraphicFramePr>
        <p:xfrm>
          <a:off x="322833" y="1052513"/>
          <a:ext cx="8497639" cy="4634768"/>
        </p:xfrm>
        <a:graphic>
          <a:graphicData uri="http://schemas.openxmlformats.org/drawingml/2006/table">
            <a:tbl>
              <a:tblPr firstRow="1" bandRow="1">
                <a:tableStyleId>{9D7B26C5-4107-4FEC-AEDC-1716B250A1EF}</a:tableStyleId>
              </a:tblPr>
              <a:tblGrid>
                <a:gridCol w="1368848"/>
                <a:gridCol w="7128791"/>
              </a:tblGrid>
              <a:tr h="332683">
                <a:tc>
                  <a:txBody>
                    <a:bodyPr/>
                    <a:lstStyle/>
                    <a:p>
                      <a:pPr algn="ctr"/>
                      <a:r>
                        <a:rPr lang="en-US" sz="1700" dirty="0" smtClean="0">
                          <a:latin typeface="Calibri" panose="020F0502020204030204" pitchFamily="34" charset="0"/>
                        </a:rPr>
                        <a:t>Feature</a:t>
                      </a:r>
                      <a:endParaRPr lang="en-US" sz="1700" dirty="0">
                        <a:latin typeface="Calibri" panose="020F0502020204030204" pitchFamily="34" charset="0"/>
                      </a:endParaRPr>
                    </a:p>
                  </a:txBody>
                  <a:tcPr marT="45716" marB="45716" anchor="ctr"/>
                </a:tc>
                <a:tc>
                  <a:txBody>
                    <a:bodyPr/>
                    <a:lstStyle/>
                    <a:p>
                      <a:pPr algn="ctr"/>
                      <a:r>
                        <a:rPr lang="en-US" sz="1700" dirty="0" smtClean="0">
                          <a:latin typeface="Calibri" panose="020F0502020204030204" pitchFamily="34" charset="0"/>
                        </a:rPr>
                        <a:t>Description</a:t>
                      </a:r>
                      <a:endParaRPr lang="en-US" sz="1700" dirty="0">
                        <a:latin typeface="Calibri" panose="020F0502020204030204" pitchFamily="34" charset="0"/>
                      </a:endParaRPr>
                    </a:p>
                  </a:txBody>
                  <a:tcPr marT="45716" marB="45716" anchor="ctr"/>
                </a:tc>
              </a:tr>
              <a:tr h="604833">
                <a:tc>
                  <a:txBody>
                    <a:bodyPr/>
                    <a:lstStyle/>
                    <a:p>
                      <a:r>
                        <a:rPr lang="en-US" sz="1700" b="1" dirty="0" smtClean="0">
                          <a:latin typeface="Calibri" panose="020F0502020204030204" pitchFamily="34" charset="0"/>
                        </a:rPr>
                        <a:t>Connectivity</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Apple and Android devices will now work anywhere on the planet.</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The first ever reliable global voice and data connection with pole to pole Iridium</a:t>
                      </a:r>
                      <a:r>
                        <a:rPr lang="en-CA" sz="1700" baseline="0" dirty="0" smtClean="0">
                          <a:latin typeface="Calibri" panose="020F0502020204030204" pitchFamily="34" charset="0"/>
                        </a:rPr>
                        <a:t> </a:t>
                      </a:r>
                      <a:r>
                        <a:rPr lang="en-CA" sz="1700" dirty="0" smtClean="0">
                          <a:latin typeface="Calibri" panose="020F0502020204030204" pitchFamily="34" charset="0"/>
                        </a:rPr>
                        <a:t>coverage.</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Connects up to 5 mobile devices (single user at a time). </a:t>
                      </a:r>
                    </a:p>
                  </a:txBody>
                  <a:tcPr marT="45716" marB="45716" anchor="ctr"/>
                </a:tc>
              </a:tr>
              <a:tr h="326351">
                <a:tc>
                  <a:txBody>
                    <a:bodyPr/>
                    <a:lstStyle/>
                    <a:p>
                      <a:r>
                        <a:rPr lang="en-US" sz="1700" b="1" dirty="0" smtClean="0">
                          <a:latin typeface="Calibri" panose="020F0502020204030204" pitchFamily="34" charset="0"/>
                        </a:rPr>
                        <a:t>Simplicity</a:t>
                      </a:r>
                      <a:endParaRPr lang="en-US" sz="1700" b="1" dirty="0">
                        <a:latin typeface="Calibri" panose="020F0502020204030204" pitchFamily="34" charset="0"/>
                      </a:endParaRPr>
                    </a:p>
                  </a:txBody>
                  <a:tcPr marT="45716" marB="45716" anchor="ct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700" dirty="0" smtClean="0">
                          <a:cs typeface="Calibri"/>
                        </a:rPr>
                        <a:t>Simple and easy to use. </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latin typeface="Calibri" panose="020F0502020204030204" pitchFamily="34" charset="0"/>
                        </a:rPr>
                        <a:t>No worries. No roaming charges. </a:t>
                      </a:r>
                      <a:endParaRPr lang="en-US" sz="1700" dirty="0" smtClean="0">
                        <a:latin typeface="Calibri" panose="020F0502020204030204" pitchFamily="34" charset="0"/>
                      </a:endParaRPr>
                    </a:p>
                  </a:txBody>
                  <a:tcPr marT="45716" marB="45716" anchor="ctr"/>
                </a:tc>
              </a:tr>
              <a:tr h="347780">
                <a:tc>
                  <a:txBody>
                    <a:bodyPr/>
                    <a:lstStyle/>
                    <a:p>
                      <a:r>
                        <a:rPr lang="en-US" sz="1700" b="1" dirty="0" smtClean="0">
                          <a:latin typeface="Calibri" panose="020F0502020204030204" pitchFamily="34" charset="0"/>
                        </a:rPr>
                        <a:t>Optimized</a:t>
                      </a:r>
                      <a:endParaRPr lang="en-US" sz="1700" b="1" dirty="0">
                        <a:latin typeface="Calibri" panose="020F0502020204030204" pitchFamily="34" charset="0"/>
                      </a:endParaRPr>
                    </a:p>
                  </a:txBody>
                  <a:tcPr marT="45716" marB="45716" anchor="ctr"/>
                </a:tc>
                <a:tc>
                  <a:txBody>
                    <a:bodyPr/>
                    <a:lstStyle/>
                    <a:p>
                      <a:pPr marL="285750" indent="-285750">
                        <a:buFont typeface="Arial" panose="020B0604020202020204" pitchFamily="34" charset="0"/>
                        <a:buChar char="•"/>
                      </a:pPr>
                      <a:r>
                        <a:rPr lang="en-CA" altLang="en-US" sz="1700" dirty="0" smtClean="0">
                          <a:cs typeface="Calibri"/>
                        </a:rPr>
                        <a:t>An all-in-one solution that supports:</a:t>
                      </a:r>
                    </a:p>
                    <a:p>
                      <a:pPr marL="742950" lvl="1" indent="-285750">
                        <a:buFont typeface="Courier New" panose="02070309020205020404" pitchFamily="49" charset="0"/>
                        <a:buChar char="o"/>
                      </a:pPr>
                      <a:r>
                        <a:rPr lang="en-CA" altLang="en-US" sz="1600" dirty="0" smtClean="0">
                          <a:cs typeface="Calibri"/>
                        </a:rPr>
                        <a:t>Voice calling</a:t>
                      </a:r>
                    </a:p>
                    <a:p>
                      <a:pPr marL="742950" lvl="1" indent="-285750">
                        <a:buFont typeface="Courier New" panose="02070309020205020404" pitchFamily="49" charset="0"/>
                        <a:buChar char="o"/>
                      </a:pPr>
                      <a:r>
                        <a:rPr lang="en-CA" altLang="en-US" sz="1600" dirty="0" smtClean="0">
                          <a:cs typeface="Calibri"/>
                        </a:rPr>
                        <a:t>SMS/text messaging</a:t>
                      </a:r>
                    </a:p>
                    <a:p>
                      <a:pPr marL="742950" lvl="1" indent="-285750">
                        <a:buFont typeface="Courier New" panose="02070309020205020404" pitchFamily="49" charset="0"/>
                        <a:buChar char="o"/>
                      </a:pPr>
                      <a:r>
                        <a:rPr lang="en-CA" altLang="en-US" sz="1600" dirty="0" smtClean="0">
                          <a:cs typeface="Calibri"/>
                        </a:rPr>
                        <a:t>Email</a:t>
                      </a:r>
                    </a:p>
                    <a:p>
                      <a:pPr marL="742950" lvl="1" indent="-285750">
                        <a:buFont typeface="Courier New" panose="02070309020205020404" pitchFamily="49" charset="0"/>
                        <a:buChar char="o"/>
                      </a:pPr>
                      <a:r>
                        <a:rPr lang="en-CA" altLang="en-US" sz="1600" dirty="0" smtClean="0">
                          <a:cs typeface="Calibri"/>
                        </a:rPr>
                        <a:t>GPS positioning</a:t>
                      </a:r>
                    </a:p>
                    <a:p>
                      <a:pPr marL="742950" lvl="1" indent="-285750">
                        <a:buFont typeface="Courier New" panose="02070309020205020404" pitchFamily="49" charset="0"/>
                        <a:buChar char="o"/>
                      </a:pPr>
                      <a:r>
                        <a:rPr lang="en-CA" altLang="en-US" sz="1600" dirty="0" smtClean="0">
                          <a:cs typeface="Calibri"/>
                        </a:rPr>
                        <a:t>Online tracking</a:t>
                      </a:r>
                    </a:p>
                    <a:p>
                      <a:pPr marL="742950" lvl="1" indent="-285750">
                        <a:buFont typeface="Courier New" panose="02070309020205020404" pitchFamily="49" charset="0"/>
                        <a:buChar char="o"/>
                      </a:pPr>
                      <a:r>
                        <a:rPr lang="en-CA" altLang="en-US" sz="1600" dirty="0" smtClean="0">
                          <a:cs typeface="Calibri"/>
                        </a:rPr>
                        <a:t>Emergency SOS</a:t>
                      </a:r>
                    </a:p>
                  </a:txBody>
                  <a:tcPr marT="45716" marB="45716" anchor="ctr"/>
                </a:tc>
              </a:tr>
              <a:tr h="733360">
                <a:tc>
                  <a:txBody>
                    <a:bodyPr/>
                    <a:lstStyle/>
                    <a:p>
                      <a:r>
                        <a:rPr lang="en-US" sz="1700" b="1" dirty="0" smtClean="0">
                          <a:latin typeface="Calibri" panose="020F0502020204030204" pitchFamily="34" charset="0"/>
                        </a:rPr>
                        <a:t>Ruggedized</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700" dirty="0" smtClean="0">
                          <a:cs typeface="Calibri"/>
                        </a:rPr>
                        <a:t>Jet water resistant, shock resistant and dust proof (IP65 rated).</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700" dirty="0" smtClean="0">
                          <a:latin typeface="Calibri" panose="020F0502020204030204" pitchFamily="34" charset="0"/>
                          <a:cs typeface="+mn-cs"/>
                        </a:rPr>
                        <a:t>Portable</a:t>
                      </a:r>
                      <a:r>
                        <a:rPr lang="en-US" altLang="en-US" sz="1700" baseline="0" dirty="0" smtClean="0">
                          <a:latin typeface="Calibri" panose="020F0502020204030204" pitchFamily="34" charset="0"/>
                          <a:cs typeface="+mn-cs"/>
                        </a:rPr>
                        <a:t> and chargeable with battery life of up to 5.5 hours.</a:t>
                      </a:r>
                      <a:endParaRPr lang="en-CA" altLang="en-US" sz="1700" dirty="0" smtClean="0">
                        <a:cs typeface="Calibri"/>
                      </a:endParaRPr>
                    </a:p>
                  </a:txBody>
                  <a:tcPr marT="45716" marB="45716" anchor="ctr"/>
                </a:tc>
              </a:tr>
            </a:tbl>
          </a:graphicData>
        </a:graphic>
      </p:graphicFrame>
    </p:spTree>
    <p:extLst>
      <p:ext uri="{BB962C8B-B14F-4D97-AF65-F5344CB8AC3E}">
        <p14:creationId xmlns:p14="http://schemas.microsoft.com/office/powerpoint/2010/main" val="3886432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iridium.com/images/widgets/widget2_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268760"/>
            <a:ext cx="3108518" cy="2924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Iridium GO! Positioning</a:t>
            </a:r>
            <a:endParaRPr lang="en-CA" dirty="0"/>
          </a:p>
        </p:txBody>
      </p:sp>
      <p:sp>
        <p:nvSpPr>
          <p:cNvPr id="4" name="Slide Number Placeholder 3"/>
          <p:cNvSpPr>
            <a:spLocks noGrp="1"/>
          </p:cNvSpPr>
          <p:nvPr>
            <p:ph type="sldNum" sz="quarter" idx="12"/>
          </p:nvPr>
        </p:nvSpPr>
        <p:spPr/>
        <p:txBody>
          <a:bodyPr/>
          <a:lstStyle/>
          <a:p>
            <a:fld id="{8A545926-3568-4834-A019-CE740445F377}" type="slidenum">
              <a:rPr lang="en-CA" smtClean="0"/>
              <a:t>4</a:t>
            </a:fld>
            <a:endParaRPr lang="en-C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0053006"/>
              </p:ext>
            </p:extLst>
          </p:nvPr>
        </p:nvGraphicFramePr>
        <p:xfrm>
          <a:off x="144016" y="1195392"/>
          <a:ext cx="8604448" cy="5449160"/>
        </p:xfrm>
        <a:graphic>
          <a:graphicData uri="http://schemas.openxmlformats.org/drawingml/2006/table">
            <a:tbl>
              <a:tblPr bandRow="1">
                <a:tableStyleId>{2D5ABB26-0587-4C30-8999-92F81FD0307C}</a:tableStyleId>
              </a:tblPr>
              <a:tblGrid>
                <a:gridCol w="3423031"/>
                <a:gridCol w="2448082"/>
                <a:gridCol w="2733335"/>
              </a:tblGrid>
              <a:tr h="370000">
                <a:tc gridSpan="2">
                  <a:txBody>
                    <a:bodyPr/>
                    <a:lstStyle/>
                    <a:p>
                      <a:r>
                        <a:rPr lang="en-CA" sz="1700" b="1" u="sng" dirty="0" smtClean="0"/>
                        <a:t>Versatile</a:t>
                      </a:r>
                      <a:endParaRPr lang="en-CA" sz="1700" b="1" u="sng" dirty="0">
                        <a:latin typeface="Calibri" panose="020F0502020204030204" pitchFamily="34" charset="0"/>
                      </a:endParaRPr>
                    </a:p>
                  </a:txBody>
                  <a:tcPr/>
                </a:tc>
                <a:tc hMerge="1">
                  <a:txBody>
                    <a:bodyPr/>
                    <a:lstStyle/>
                    <a:p>
                      <a:endParaRPr lang="en-CA"/>
                    </a:p>
                  </a:txBody>
                  <a:tcPr/>
                </a:tc>
                <a:tc>
                  <a:txBody>
                    <a:bodyPr/>
                    <a:lstStyle/>
                    <a:p>
                      <a:endParaRPr lang="en-CA" sz="1700" dirty="0">
                        <a:latin typeface="Calibri" panose="020F0502020204030204" pitchFamily="34" charset="0"/>
                      </a:endParaRPr>
                    </a:p>
                  </a:txBody>
                  <a:tcPr/>
                </a:tc>
              </a:tr>
              <a:tr h="206063">
                <a:tc gridSpan="3">
                  <a:txBody>
                    <a:bodyPr/>
                    <a:lstStyle/>
                    <a:p>
                      <a:r>
                        <a:rPr lang="en-CA" sz="1700" dirty="0" smtClean="0"/>
                        <a:t>Iridium GO! supports a full range of global communications, including:</a:t>
                      </a:r>
                      <a:endParaRPr lang="en-CA" sz="1700" dirty="0" smtClean="0">
                        <a:latin typeface="Calibri" panose="020F0502020204030204" pitchFamily="34" charset="0"/>
                      </a:endParaRPr>
                    </a:p>
                  </a:txBody>
                  <a:tcPr/>
                </a:tc>
                <a:tc hMerge="1">
                  <a:txBody>
                    <a:bodyPr/>
                    <a:lstStyle/>
                    <a:p>
                      <a:endParaRPr lang="en-CA"/>
                    </a:p>
                  </a:txBody>
                  <a:tcPr/>
                </a:tc>
                <a:tc hMerge="1">
                  <a:txBody>
                    <a:bodyPr/>
                    <a:lstStyle/>
                    <a:p>
                      <a:endParaRPr lang="en-CA" dirty="0">
                        <a:latin typeface="Calibri" panose="020F0502020204030204" pitchFamily="34" charset="0"/>
                      </a:endParaRPr>
                    </a:p>
                  </a:txBody>
                  <a:tcPr/>
                </a:tc>
              </a:tr>
              <a:tr h="950903">
                <a:tc>
                  <a:txBody>
                    <a:bodyPr/>
                    <a:lstStyle/>
                    <a:p>
                      <a:pPr marL="285750" indent="-285750">
                        <a:buFont typeface="Arial" panose="020B0604020202020204" pitchFamily="34" charset="0"/>
                        <a:buChar char="•"/>
                      </a:pPr>
                      <a:r>
                        <a:rPr lang="en-CA" sz="1700" dirty="0" smtClean="0"/>
                        <a:t>Voice calls</a:t>
                      </a:r>
                    </a:p>
                    <a:p>
                      <a:pPr marL="285750" indent="-285750">
                        <a:buFont typeface="Arial" panose="020B0604020202020204" pitchFamily="34" charset="0"/>
                        <a:buChar char="•"/>
                      </a:pPr>
                      <a:r>
                        <a:rPr lang="en-CA" sz="1700" dirty="0" smtClean="0"/>
                        <a:t>Email access</a:t>
                      </a:r>
                    </a:p>
                    <a:p>
                      <a:pPr marL="285750" indent="-285750">
                        <a:buFont typeface="Arial" panose="020B0604020202020204" pitchFamily="34" charset="0"/>
                        <a:buChar char="•"/>
                      </a:pPr>
                      <a:r>
                        <a:rPr lang="en-CA" sz="1700" dirty="0" smtClean="0"/>
                        <a:t>Applications</a:t>
                      </a:r>
                    </a:p>
                    <a:p>
                      <a:pPr marL="285750" indent="-285750">
                        <a:buFont typeface="Arial" panose="020B0604020202020204" pitchFamily="34" charset="0"/>
                        <a:buChar char="•"/>
                      </a:pPr>
                      <a:r>
                        <a:rPr lang="en-CA" sz="1700" dirty="0" smtClean="0"/>
                        <a:t>Social networking</a:t>
                      </a:r>
                      <a:endParaRPr lang="en-CA" sz="1700" dirty="0">
                        <a:latin typeface="Calibri" panose="020F0502020204030204" pitchFamily="34" charset="0"/>
                      </a:endParaRPr>
                    </a:p>
                  </a:txBody>
                  <a:tcPr/>
                </a:tc>
                <a:tc gridSpan="2">
                  <a:txBody>
                    <a:bodyPr/>
                    <a:lstStyle/>
                    <a:p>
                      <a:pPr marL="285750" indent="-285750">
                        <a:buFont typeface="Arial" panose="020B0604020202020204" pitchFamily="34" charset="0"/>
                        <a:buChar char="•"/>
                      </a:pPr>
                      <a:r>
                        <a:rPr lang="en-CA" sz="1700" dirty="0" smtClean="0"/>
                        <a:t>Photo sharing</a:t>
                      </a:r>
                    </a:p>
                    <a:p>
                      <a:pPr marL="285750" indent="-285750">
                        <a:buFont typeface="Arial" panose="020B0604020202020204" pitchFamily="34" charset="0"/>
                        <a:buChar char="•"/>
                      </a:pPr>
                      <a:r>
                        <a:rPr lang="en-CA" sz="1700" dirty="0" smtClean="0"/>
                        <a:t>SMS two-way</a:t>
                      </a:r>
                    </a:p>
                    <a:p>
                      <a:pPr marL="285750" indent="-285750">
                        <a:buFont typeface="Arial" panose="020B0604020202020204" pitchFamily="34" charset="0"/>
                        <a:buChar char="•"/>
                      </a:pPr>
                      <a:r>
                        <a:rPr lang="en-CA" sz="1700" dirty="0" smtClean="0"/>
                        <a:t>GPS tracking</a:t>
                      </a:r>
                    </a:p>
                    <a:p>
                      <a:pPr marL="285750" indent="-285750">
                        <a:buFont typeface="Arial" panose="020B0604020202020204" pitchFamily="34" charset="0"/>
                        <a:buChar char="•"/>
                      </a:pPr>
                      <a:r>
                        <a:rPr lang="en-CA" sz="1700" dirty="0" smtClean="0"/>
                        <a:t>SOS alerts</a:t>
                      </a:r>
                      <a:endParaRPr lang="en-CA" sz="1700" dirty="0" smtClean="0">
                        <a:latin typeface="Calibri" panose="020F0502020204030204" pitchFamily="34" charset="0"/>
                      </a:endParaRPr>
                    </a:p>
                  </a:txBody>
                  <a:tcPr/>
                </a:tc>
                <a:tc hMerge="1">
                  <a:txBody>
                    <a:bodyPr/>
                    <a:lstStyle/>
                    <a:p>
                      <a:pPr marL="285750" indent="-285750">
                        <a:buFont typeface="Arial" panose="020B0604020202020204" pitchFamily="34" charset="0"/>
                        <a:buChar char="•"/>
                      </a:pPr>
                      <a:endParaRPr lang="en-CA" sz="1600" dirty="0" smtClean="0">
                        <a:latin typeface="Calibri" panose="020F0502020204030204" pitchFamily="34" charset="0"/>
                      </a:endParaRPr>
                    </a:p>
                  </a:txBody>
                  <a:tcPr/>
                </a:tc>
              </a:tr>
              <a:tr h="244143">
                <a:tc>
                  <a:txBody>
                    <a:bodyPr/>
                    <a:lstStyle/>
                    <a:p>
                      <a:r>
                        <a:rPr lang="en-CA" sz="1700" b="1" u="sng" dirty="0" smtClean="0"/>
                        <a:t>Simple</a:t>
                      </a:r>
                      <a:endParaRPr lang="en-CA" sz="1700" b="1" u="sng" dirty="0">
                        <a:latin typeface="Calibri" panose="020F0502020204030204" pitchFamily="34" charset="0"/>
                      </a:endParaRPr>
                    </a:p>
                  </a:txBody>
                  <a:tcPr/>
                </a:tc>
                <a:tc gridSpan="2">
                  <a:txBody>
                    <a:bodyPr/>
                    <a:lstStyle/>
                    <a:p>
                      <a:endParaRPr lang="en-CA" sz="1700" dirty="0"/>
                    </a:p>
                  </a:txBody>
                  <a:tcPr/>
                </a:tc>
                <a:tc hMerge="1">
                  <a:txBody>
                    <a:bodyPr/>
                    <a:lstStyle/>
                    <a:p>
                      <a:endParaRPr lang="en-CA" sz="1600">
                        <a:latin typeface="Calibri" panose="020F0502020204030204" pitchFamily="34" charset="0"/>
                      </a:endParaRPr>
                    </a:p>
                  </a:txBody>
                  <a:tcPr/>
                </a:tc>
              </a:tr>
              <a:tr h="370000">
                <a:tc gridSpan="3">
                  <a:txBody>
                    <a:bodyPr/>
                    <a:lstStyle/>
                    <a:p>
                      <a:r>
                        <a:rPr lang="en-CA" sz="1700" dirty="0" smtClean="0"/>
                        <a:t>Easy to Use,</a:t>
                      </a:r>
                      <a:r>
                        <a:rPr lang="en-CA" sz="1700" baseline="0" dirty="0" smtClean="0"/>
                        <a:t> s</a:t>
                      </a:r>
                      <a:r>
                        <a:rPr lang="en-CA" sz="1700" dirty="0" smtClean="0"/>
                        <a:t>table, lay-flat design,</a:t>
                      </a:r>
                      <a:r>
                        <a:rPr lang="en-CA" sz="1700" baseline="0" dirty="0" smtClean="0"/>
                        <a:t> f</a:t>
                      </a:r>
                      <a:r>
                        <a:rPr lang="en-CA" sz="1700" dirty="0" smtClean="0"/>
                        <a:t>lip up antenna </a:t>
                      </a:r>
                      <a:r>
                        <a:rPr lang="en-CA" sz="1700" baseline="0" dirty="0" smtClean="0"/>
                        <a:t> and </a:t>
                      </a:r>
                    </a:p>
                    <a:p>
                      <a:r>
                        <a:rPr lang="en-CA" sz="1700" baseline="0" dirty="0" smtClean="0"/>
                        <a:t>b</a:t>
                      </a:r>
                      <a:r>
                        <a:rPr lang="en-CA" sz="1700" dirty="0" smtClean="0"/>
                        <a:t>uilt-in menu/status display.</a:t>
                      </a:r>
                      <a:endParaRPr lang="en-CA" sz="1700" dirty="0" smtClean="0">
                        <a:latin typeface="Calibri" panose="020F0502020204030204" pitchFamily="34" charset="0"/>
                      </a:endParaRPr>
                    </a:p>
                  </a:txBody>
                  <a:tcPr/>
                </a:tc>
                <a:tc hMerge="1">
                  <a:txBody>
                    <a:bodyPr/>
                    <a:lstStyle/>
                    <a:p>
                      <a:endParaRPr lang="en-CA"/>
                    </a:p>
                  </a:txBody>
                  <a:tcPr/>
                </a:tc>
                <a:tc hMerge="1">
                  <a:txBody>
                    <a:bodyPr/>
                    <a:lstStyle/>
                    <a:p>
                      <a:endParaRPr lang="en-CA" sz="1600" dirty="0">
                        <a:latin typeface="Calibri" panose="020F0502020204030204" pitchFamily="34" charset="0"/>
                      </a:endParaRPr>
                    </a:p>
                  </a:txBody>
                  <a:tcPr/>
                </a:tc>
              </a:tr>
              <a:tr h="265847">
                <a:tc gridSpan="2">
                  <a:txBody>
                    <a:bodyPr/>
                    <a:lstStyle/>
                    <a:p>
                      <a:r>
                        <a:rPr lang="en-CA" sz="1700" b="1" u="sng" dirty="0" smtClean="0"/>
                        <a:t>Mobile</a:t>
                      </a:r>
                      <a:endParaRPr lang="en-CA" sz="1700" b="1" u="sng" dirty="0">
                        <a:latin typeface="Calibri" panose="020F0502020204030204" pitchFamily="34" charset="0"/>
                      </a:endParaRPr>
                    </a:p>
                  </a:txBody>
                  <a:tcPr/>
                </a:tc>
                <a:tc hMerge="1">
                  <a:txBody>
                    <a:bodyPr/>
                    <a:lstStyle/>
                    <a:p>
                      <a:endParaRPr lang="en-CA"/>
                    </a:p>
                  </a:txBody>
                  <a:tcPr/>
                </a:tc>
                <a:tc>
                  <a:txBody>
                    <a:bodyPr/>
                    <a:lstStyle/>
                    <a:p>
                      <a:endParaRPr lang="en-CA" sz="1700" dirty="0">
                        <a:latin typeface="Calibri" panose="020F0502020204030204" pitchFamily="34" charset="0"/>
                      </a:endParaRPr>
                    </a:p>
                  </a:txBody>
                  <a:tcPr/>
                </a:tc>
              </a:tr>
              <a:tr h="370000">
                <a:tc gridSpan="3">
                  <a:txBody>
                    <a:bodyPr/>
                    <a:lstStyle/>
                    <a:p>
                      <a:r>
                        <a:rPr lang="en-CA" sz="1700" dirty="0" smtClean="0"/>
                        <a:t>Powered by the world's furthest reaching network, dramatically extend the capabilities of your personal devices by creating a reliable satellite connection – anywhere on the planet. </a:t>
                      </a:r>
                      <a:endParaRPr lang="en-CA" sz="1700" dirty="0">
                        <a:latin typeface="Calibri" panose="020F0502020204030204" pitchFamily="34" charset="0"/>
                      </a:endParaRPr>
                    </a:p>
                  </a:txBody>
                  <a:tcPr/>
                </a:tc>
                <a:tc hMerge="1">
                  <a:txBody>
                    <a:bodyPr/>
                    <a:lstStyle/>
                    <a:p>
                      <a:endParaRPr lang="en-CA"/>
                    </a:p>
                  </a:txBody>
                  <a:tcPr/>
                </a:tc>
                <a:tc hMerge="1">
                  <a:txBody>
                    <a:bodyPr/>
                    <a:lstStyle/>
                    <a:p>
                      <a:endParaRPr lang="en-CA" sz="1600" dirty="0">
                        <a:latin typeface="Calibri" panose="020F0502020204030204" pitchFamily="34" charset="0"/>
                      </a:endParaRPr>
                    </a:p>
                  </a:txBody>
                  <a:tcPr/>
                </a:tc>
              </a:tr>
              <a:tr h="259735">
                <a:tc gridSpan="2">
                  <a:txBody>
                    <a:bodyPr/>
                    <a:lstStyle/>
                    <a:p>
                      <a:r>
                        <a:rPr lang="en-CA" sz="1700" b="1" u="sng" dirty="0" smtClean="0"/>
                        <a:t>Innovative</a:t>
                      </a:r>
                      <a:endParaRPr lang="en-CA" sz="1700" b="1" u="sng" dirty="0">
                        <a:latin typeface="Calibri" panose="020F0502020204030204" pitchFamily="34" charset="0"/>
                      </a:endParaRPr>
                    </a:p>
                  </a:txBody>
                  <a:tcPr/>
                </a:tc>
                <a:tc hMerge="1">
                  <a:txBody>
                    <a:bodyPr/>
                    <a:lstStyle/>
                    <a:p>
                      <a:endParaRPr lang="en-CA"/>
                    </a:p>
                  </a:txBody>
                  <a:tcPr/>
                </a:tc>
                <a:tc>
                  <a:txBody>
                    <a:bodyPr/>
                    <a:lstStyle/>
                    <a:p>
                      <a:endParaRPr lang="en-CA" sz="1700" dirty="0">
                        <a:latin typeface="Calibri" panose="020F0502020204030204" pitchFamily="34" charset="0"/>
                      </a:endParaRPr>
                    </a:p>
                  </a:txBody>
                  <a:tcPr/>
                </a:tc>
              </a:tr>
              <a:tr h="370000">
                <a:tc gridSpan="3">
                  <a:txBody>
                    <a:bodyPr/>
                    <a:lstStyle/>
                    <a:p>
                      <a:r>
                        <a:rPr lang="en-CA" sz="1700" dirty="0" smtClean="0"/>
                        <a:t>It’s like having your</a:t>
                      </a:r>
                      <a:r>
                        <a:rPr lang="en-CA" sz="1700" baseline="0" dirty="0" smtClean="0"/>
                        <a:t> very own global cell tower – only much easier to pack.</a:t>
                      </a:r>
                      <a:endParaRPr lang="en-CA" sz="1700" dirty="0">
                        <a:latin typeface="Calibri" panose="020F0502020204030204" pitchFamily="34" charset="0"/>
                      </a:endParaRPr>
                    </a:p>
                  </a:txBody>
                  <a:tcPr/>
                </a:tc>
                <a:tc hMerge="1">
                  <a:txBody>
                    <a:bodyPr/>
                    <a:lstStyle/>
                    <a:p>
                      <a:endParaRPr lang="en-CA"/>
                    </a:p>
                  </a:txBody>
                  <a:tcPr/>
                </a:tc>
                <a:tc hMerge="1">
                  <a:txBody>
                    <a:bodyPr/>
                    <a:lstStyle/>
                    <a:p>
                      <a:endParaRPr lang="en-CA" sz="1600" dirty="0">
                        <a:latin typeface="Calibri" panose="020F0502020204030204" pitchFamily="34" charset="0"/>
                      </a:endParaRPr>
                    </a:p>
                  </a:txBody>
                  <a:tcPr/>
                </a:tc>
              </a:tr>
              <a:tr h="130519">
                <a:tc gridSpan="2">
                  <a:txBody>
                    <a:bodyPr/>
                    <a:lstStyle/>
                    <a:p>
                      <a:r>
                        <a:rPr lang="en-CA" sz="1700" b="1" u="sng" dirty="0" smtClean="0"/>
                        <a:t>Affordable</a:t>
                      </a:r>
                      <a:endParaRPr lang="en-CA" sz="1700" b="1" u="sng" dirty="0">
                        <a:latin typeface="Calibri" panose="020F0502020204030204" pitchFamily="34" charset="0"/>
                      </a:endParaRPr>
                    </a:p>
                  </a:txBody>
                  <a:tcPr/>
                </a:tc>
                <a:tc hMerge="1">
                  <a:txBody>
                    <a:bodyPr/>
                    <a:lstStyle/>
                    <a:p>
                      <a:endParaRPr lang="en-CA"/>
                    </a:p>
                  </a:txBody>
                  <a:tcPr/>
                </a:tc>
                <a:tc>
                  <a:txBody>
                    <a:bodyPr/>
                    <a:lstStyle/>
                    <a:p>
                      <a:endParaRPr lang="en-CA" sz="1700" dirty="0">
                        <a:latin typeface="Calibri" panose="020F0502020204030204" pitchFamily="34" charset="0"/>
                      </a:endParaRPr>
                    </a:p>
                  </a:txBody>
                  <a:tcPr/>
                </a:tc>
              </a:tr>
              <a:tr h="370000">
                <a:tc gridSpan="3">
                  <a:txBody>
                    <a:bodyPr/>
                    <a:lstStyle/>
                    <a:p>
                      <a:r>
                        <a:rPr lang="en-CA" sz="1700" dirty="0" smtClean="0"/>
                        <a:t>Iridium GO! is an affordable solution for global connectivity, delivering remarkable value compared to other options. </a:t>
                      </a:r>
                      <a:endParaRPr lang="en-CA" sz="1700" dirty="0">
                        <a:latin typeface="Calibri" panose="020F0502020204030204" pitchFamily="34" charset="0"/>
                      </a:endParaRPr>
                    </a:p>
                  </a:txBody>
                  <a:tcPr/>
                </a:tc>
                <a:tc hMerge="1">
                  <a:txBody>
                    <a:bodyPr/>
                    <a:lstStyle/>
                    <a:p>
                      <a:endParaRPr lang="en-CA"/>
                    </a:p>
                  </a:txBody>
                  <a:tcPr/>
                </a:tc>
                <a:tc hMerge="1">
                  <a:txBody>
                    <a:bodyPr/>
                    <a:lstStyle/>
                    <a:p>
                      <a:endParaRPr lang="en-CA" sz="16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81510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Iridium GO! Tech Specs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4331128"/>
              </p:ext>
            </p:extLst>
          </p:nvPr>
        </p:nvGraphicFramePr>
        <p:xfrm>
          <a:off x="179512" y="1988840"/>
          <a:ext cx="8784976" cy="4114800"/>
        </p:xfrm>
        <a:graphic>
          <a:graphicData uri="http://schemas.openxmlformats.org/drawingml/2006/table">
            <a:tbl>
              <a:tblPr bandRow="1">
                <a:tableStyleId>{9D7B26C5-4107-4FEC-AEDC-1716B250A1EF}</a:tableStyleId>
              </a:tblPr>
              <a:tblGrid>
                <a:gridCol w="2520280"/>
                <a:gridCol w="6264696"/>
              </a:tblGrid>
              <a:tr h="341499">
                <a:tc>
                  <a:txBody>
                    <a:bodyPr/>
                    <a:lstStyle/>
                    <a:p>
                      <a:r>
                        <a:rPr lang="en-CA" sz="1700" dirty="0" smtClean="0"/>
                        <a:t>Dimensions</a:t>
                      </a:r>
                      <a:endParaRPr lang="en-CA" sz="1700" dirty="0"/>
                    </a:p>
                  </a:txBody>
                  <a:tcPr anchor="ctr"/>
                </a:tc>
                <a:tc>
                  <a:txBody>
                    <a:bodyPr/>
                    <a:lstStyle/>
                    <a:p>
                      <a:r>
                        <a:rPr lang="en-CA" sz="1700" dirty="0" smtClean="0"/>
                        <a:t>81.7 X 119.81 X 33.44 mm</a:t>
                      </a:r>
                      <a:endParaRPr lang="en-CA" sz="1700" dirty="0"/>
                    </a:p>
                  </a:txBody>
                  <a:tcPr anchor="ctr"/>
                </a:tc>
              </a:tr>
              <a:tr h="341499">
                <a:tc>
                  <a:txBody>
                    <a:bodyPr/>
                    <a:lstStyle/>
                    <a:p>
                      <a:r>
                        <a:rPr lang="en-CA" sz="1700" dirty="0" smtClean="0"/>
                        <a:t>Weight with Battery</a:t>
                      </a:r>
                      <a:endParaRPr lang="en-CA" sz="1700" dirty="0"/>
                    </a:p>
                  </a:txBody>
                  <a:tcPr anchor="ctr"/>
                </a:tc>
                <a:tc>
                  <a:txBody>
                    <a:bodyPr/>
                    <a:lstStyle/>
                    <a:p>
                      <a:r>
                        <a:rPr lang="en-CA" sz="1700" dirty="0" smtClean="0"/>
                        <a:t>305 g</a:t>
                      </a:r>
                      <a:endParaRPr lang="en-CA" sz="1700" dirty="0"/>
                    </a:p>
                  </a:txBody>
                  <a:tcPr anchor="ctr"/>
                </a:tc>
              </a:tr>
              <a:tr h="341499">
                <a:tc>
                  <a:txBody>
                    <a:bodyPr/>
                    <a:lstStyle/>
                    <a:p>
                      <a:r>
                        <a:rPr lang="en-CA" sz="1700" dirty="0" smtClean="0"/>
                        <a:t>Ingress Protection (IP)</a:t>
                      </a:r>
                      <a:endParaRPr lang="en-CA" sz="1700" dirty="0"/>
                    </a:p>
                  </a:txBody>
                  <a:tcPr anchor="ctr"/>
                </a:tc>
                <a:tc>
                  <a:txBody>
                    <a:bodyPr/>
                    <a:lstStyle/>
                    <a:p>
                      <a:r>
                        <a:rPr lang="en-CA" sz="1700" dirty="0" smtClean="0"/>
                        <a:t>IP65</a:t>
                      </a:r>
                      <a:endParaRPr lang="en-CA" sz="1700" dirty="0"/>
                    </a:p>
                  </a:txBody>
                  <a:tcPr anchor="ctr"/>
                </a:tc>
              </a:tr>
              <a:tr h="341499">
                <a:tc>
                  <a:txBody>
                    <a:bodyPr/>
                    <a:lstStyle/>
                    <a:p>
                      <a:r>
                        <a:rPr lang="en-CA" sz="1700" dirty="0" smtClean="0"/>
                        <a:t>Temperature Ranges</a:t>
                      </a:r>
                      <a:endParaRPr lang="en-CA" sz="1700" dirty="0"/>
                    </a:p>
                  </a:txBody>
                  <a:tcPr anchor="ctr"/>
                </a:tc>
                <a:tc>
                  <a:txBody>
                    <a:bodyPr/>
                    <a:lstStyle/>
                    <a:p>
                      <a:r>
                        <a:rPr lang="en-CA" sz="1700" dirty="0" smtClean="0"/>
                        <a:t>-10C to +50C (Operational),</a:t>
                      </a:r>
                      <a:r>
                        <a:rPr lang="en-CA" sz="1700" baseline="0" dirty="0" smtClean="0"/>
                        <a:t> -20C to +60C (Storage) </a:t>
                      </a:r>
                      <a:endParaRPr lang="en-CA" sz="1700" dirty="0"/>
                    </a:p>
                  </a:txBody>
                  <a:tcPr anchor="ctr"/>
                </a:tc>
              </a:tr>
              <a:tr h="341499">
                <a:tc>
                  <a:txBody>
                    <a:bodyPr/>
                    <a:lstStyle/>
                    <a:p>
                      <a:r>
                        <a:rPr lang="en-CA" sz="1700" dirty="0" smtClean="0"/>
                        <a:t>Wi-Fi Frequency</a:t>
                      </a:r>
                      <a:r>
                        <a:rPr lang="en-CA" sz="1700" baseline="0" dirty="0" smtClean="0"/>
                        <a:t> &amp; Range</a:t>
                      </a:r>
                      <a:endParaRPr lang="en-CA" sz="1700" dirty="0"/>
                    </a:p>
                  </a:txBody>
                  <a:tcPr anchor="ctr"/>
                </a:tc>
                <a:tc>
                  <a:txBody>
                    <a:bodyPr/>
                    <a:lstStyle/>
                    <a:p>
                      <a:r>
                        <a:rPr lang="en-CA" sz="1700" baseline="0" dirty="0" smtClean="0"/>
                        <a:t>up to 30.5 meters or 100 feet (</a:t>
                      </a:r>
                      <a:r>
                        <a:rPr lang="en-CA" sz="1700" dirty="0" smtClean="0"/>
                        <a:t>2.4 </a:t>
                      </a:r>
                      <a:r>
                        <a:rPr lang="en-CA" sz="1700" dirty="0" err="1" smtClean="0"/>
                        <a:t>Ghz</a:t>
                      </a:r>
                      <a:r>
                        <a:rPr lang="en-CA" sz="1700" baseline="0" dirty="0" smtClean="0"/>
                        <a:t> b, g, n)</a:t>
                      </a:r>
                      <a:endParaRPr lang="en-CA" sz="1700" dirty="0"/>
                    </a:p>
                  </a:txBody>
                  <a:tcPr anchor="ctr"/>
                </a:tc>
              </a:tr>
              <a:tr h="341499">
                <a:tc>
                  <a:txBody>
                    <a:bodyPr/>
                    <a:lstStyle/>
                    <a:p>
                      <a:r>
                        <a:rPr lang="en-CA" sz="1700" dirty="0" smtClean="0"/>
                        <a:t>Included GO! Applications</a:t>
                      </a:r>
                      <a:endParaRPr lang="en-CA" sz="1700" dirty="0"/>
                    </a:p>
                  </a:txBody>
                  <a:tcPr anchor="ctr"/>
                </a:tc>
                <a:tc>
                  <a:txBody>
                    <a:bodyPr/>
                    <a:lstStyle/>
                    <a:p>
                      <a:r>
                        <a:rPr lang="en-CA" sz="1700" dirty="0" smtClean="0"/>
                        <a:t>Iridium GO! (Phone, SMS, SOS)</a:t>
                      </a:r>
                      <a:endParaRPr lang="en-CA" sz="1700" baseline="0" dirty="0" smtClean="0"/>
                    </a:p>
                    <a:p>
                      <a:r>
                        <a:rPr lang="en-CA" sz="1700" baseline="0" dirty="0" smtClean="0"/>
                        <a:t>Iridium GO! Mail &amp; Web (Mail, Web, Weather)</a:t>
                      </a:r>
                      <a:endParaRPr lang="en-CA" sz="1700" dirty="0"/>
                    </a:p>
                  </a:txBody>
                  <a:tcPr anchor="ctr"/>
                </a:tc>
              </a:tr>
              <a:tr h="341499">
                <a:tc>
                  <a:txBody>
                    <a:bodyPr/>
                    <a:lstStyle/>
                    <a:p>
                      <a:r>
                        <a:rPr lang="en-CA" sz="1700" dirty="0" smtClean="0"/>
                        <a:t># of Users</a:t>
                      </a:r>
                      <a:endParaRPr lang="en-CA" sz="1700" dirty="0"/>
                    </a:p>
                  </a:txBody>
                  <a:tcPr anchor="ctr"/>
                </a:tc>
                <a:tc>
                  <a:txBody>
                    <a:bodyPr/>
                    <a:lstStyle/>
                    <a:p>
                      <a:r>
                        <a:rPr lang="en-CA" sz="1700" dirty="0" smtClean="0"/>
                        <a:t>Up to 5 can connect with Iridium</a:t>
                      </a:r>
                      <a:r>
                        <a:rPr lang="en-CA" sz="1700" baseline="0" dirty="0" smtClean="0"/>
                        <a:t> GO! app</a:t>
                      </a:r>
                      <a:endParaRPr lang="en-CA" sz="1700" dirty="0"/>
                    </a:p>
                  </a:txBody>
                  <a:tcPr anchor="ctr"/>
                </a:tc>
              </a:tr>
              <a:tr h="341499">
                <a:tc>
                  <a:txBody>
                    <a:bodyPr/>
                    <a:lstStyle/>
                    <a:p>
                      <a:r>
                        <a:rPr lang="en-CA" sz="1700" dirty="0" smtClean="0"/>
                        <a:t>Battery Specs</a:t>
                      </a:r>
                      <a:endParaRPr lang="en-CA" sz="1700" dirty="0"/>
                    </a:p>
                  </a:txBody>
                  <a:tcPr anchor="ctr"/>
                </a:tc>
                <a:tc>
                  <a:txBody>
                    <a:bodyPr/>
                    <a:lstStyle/>
                    <a:p>
                      <a:r>
                        <a:rPr lang="en-CA" sz="1700" dirty="0" smtClean="0"/>
                        <a:t>3600 </a:t>
                      </a:r>
                      <a:r>
                        <a:rPr lang="en-CA" sz="1700" dirty="0" err="1" smtClean="0"/>
                        <a:t>mAh</a:t>
                      </a:r>
                      <a:r>
                        <a:rPr lang="en-CA" sz="1700" baseline="0" dirty="0" smtClean="0"/>
                        <a:t> providing up to 5.5 </a:t>
                      </a:r>
                      <a:r>
                        <a:rPr lang="en-CA" sz="1700" baseline="0" dirty="0" err="1" smtClean="0"/>
                        <a:t>hrs</a:t>
                      </a:r>
                      <a:r>
                        <a:rPr lang="en-CA" sz="1700" baseline="0" dirty="0" smtClean="0"/>
                        <a:t> talk time / up to 15.5 standby</a:t>
                      </a:r>
                      <a:endParaRPr lang="en-CA" sz="1700" dirty="0"/>
                    </a:p>
                  </a:txBody>
                  <a:tcPr anchor="ctr"/>
                </a:tc>
              </a:tr>
              <a:tr h="341499">
                <a:tc>
                  <a:txBody>
                    <a:bodyPr/>
                    <a:lstStyle/>
                    <a:p>
                      <a:r>
                        <a:rPr lang="en-CA" sz="1700" dirty="0" smtClean="0"/>
                        <a:t>Battery</a:t>
                      </a:r>
                      <a:r>
                        <a:rPr lang="en-CA" sz="1700" baseline="0" dirty="0" smtClean="0"/>
                        <a:t> Charge Time</a:t>
                      </a:r>
                      <a:endParaRPr lang="en-CA" sz="1700" dirty="0"/>
                    </a:p>
                  </a:txBody>
                  <a:tcPr anchor="ctr"/>
                </a:tc>
                <a:tc>
                  <a:txBody>
                    <a:bodyPr/>
                    <a:lstStyle/>
                    <a:p>
                      <a:r>
                        <a:rPr lang="en-CA" sz="1700" dirty="0" smtClean="0"/>
                        <a:t>4 hours</a:t>
                      </a:r>
                      <a:endParaRPr lang="en-CA" sz="1700" dirty="0"/>
                    </a:p>
                  </a:txBody>
                  <a:tcPr anchor="ctr"/>
                </a:tc>
              </a:tr>
              <a:tr h="341499">
                <a:tc>
                  <a:txBody>
                    <a:bodyPr/>
                    <a:lstStyle/>
                    <a:p>
                      <a:r>
                        <a:rPr lang="en-CA" sz="1700" dirty="0" smtClean="0"/>
                        <a:t>Interface Connectors</a:t>
                      </a:r>
                      <a:endParaRPr lang="en-CA" sz="1700" dirty="0"/>
                    </a:p>
                  </a:txBody>
                  <a:tcPr anchor="ctr"/>
                </a:tc>
                <a:tc>
                  <a:txBody>
                    <a:bodyPr/>
                    <a:lstStyle/>
                    <a:p>
                      <a:r>
                        <a:rPr lang="en-CA" sz="1700" dirty="0" smtClean="0"/>
                        <a:t>SIM, micro USB, External</a:t>
                      </a:r>
                      <a:r>
                        <a:rPr lang="en-CA" sz="1700" baseline="0" dirty="0" smtClean="0"/>
                        <a:t> Antenna</a:t>
                      </a:r>
                      <a:endParaRPr lang="en-CA" sz="1700" dirty="0"/>
                    </a:p>
                  </a:txBody>
                  <a:tcPr anchor="ctr"/>
                </a:tc>
              </a:tr>
              <a:tr h="341499">
                <a:tc>
                  <a:txBody>
                    <a:bodyPr/>
                    <a:lstStyle/>
                    <a:p>
                      <a:r>
                        <a:rPr lang="en-CA" sz="1700" dirty="0" smtClean="0"/>
                        <a:t>External Antenna Adapter</a:t>
                      </a:r>
                      <a:endParaRPr lang="en-CA" sz="1700" dirty="0"/>
                    </a:p>
                  </a:txBody>
                  <a:tcPr anchor="ctr"/>
                </a:tc>
                <a:tc>
                  <a:txBody>
                    <a:bodyPr/>
                    <a:lstStyle/>
                    <a:p>
                      <a:r>
                        <a:rPr lang="en-CA" sz="1700" dirty="0" smtClean="0"/>
                        <a:t>TS-9 (TS-9 to TNC adapter available)</a:t>
                      </a:r>
                      <a:endParaRPr lang="en-CA" sz="1700" dirty="0"/>
                    </a:p>
                  </a:txBody>
                  <a:tcPr anchor="ctr"/>
                </a:tc>
              </a:tr>
            </a:tbl>
          </a:graphicData>
        </a:graphic>
      </p:graphicFrame>
      <p:sp>
        <p:nvSpPr>
          <p:cNvPr id="4" name="Slide Number Placeholder 3"/>
          <p:cNvSpPr>
            <a:spLocks noGrp="1"/>
          </p:cNvSpPr>
          <p:nvPr>
            <p:ph type="sldNum" sz="quarter" idx="12"/>
          </p:nvPr>
        </p:nvSpPr>
        <p:spPr/>
        <p:txBody>
          <a:bodyPr/>
          <a:lstStyle/>
          <a:p>
            <a:fld id="{8A545926-3568-4834-A019-CE740445F377}" type="slidenum">
              <a:rPr lang="en-CA" smtClean="0"/>
              <a:t>5</a:t>
            </a:fld>
            <a:endParaRPr lang="en-CA"/>
          </a:p>
        </p:txBody>
      </p:sp>
      <p:sp>
        <p:nvSpPr>
          <p:cNvPr id="3" name="TextBox 2"/>
          <p:cNvSpPr txBox="1"/>
          <p:nvPr/>
        </p:nvSpPr>
        <p:spPr>
          <a:xfrm>
            <a:off x="179512" y="1124744"/>
            <a:ext cx="8712968" cy="646331"/>
          </a:xfrm>
          <a:prstGeom prst="rect">
            <a:avLst/>
          </a:prstGeom>
          <a:noFill/>
        </p:spPr>
        <p:txBody>
          <a:bodyPr wrap="square" rtlCol="0">
            <a:spAutoFit/>
          </a:bodyPr>
          <a:lstStyle/>
          <a:p>
            <a:r>
              <a:rPr lang="en-CA" dirty="0" smtClean="0"/>
              <a:t>Key technical specifications are listed below, more detailed specifications are available in the </a:t>
            </a:r>
            <a:r>
              <a:rPr lang="en-CA" dirty="0" smtClean="0">
                <a:hlinkClick r:id="rId2"/>
              </a:rPr>
              <a:t>Iridium GO! Technical Specs </a:t>
            </a:r>
            <a:r>
              <a:rPr lang="en-CA" dirty="0" smtClean="0"/>
              <a:t>Document.</a:t>
            </a:r>
            <a:endParaRPr lang="en-CA" dirty="0"/>
          </a:p>
        </p:txBody>
      </p:sp>
    </p:spTree>
    <p:extLst>
      <p:ext uri="{BB962C8B-B14F-4D97-AF65-F5344CB8AC3E}">
        <p14:creationId xmlns:p14="http://schemas.microsoft.com/office/powerpoint/2010/main" val="2043062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prstClr val="white"/>
                </a:solidFill>
                <a:effectLst>
                  <a:outerShdw blurRad="50800" dist="38100" dir="2700000" algn="tl" rotWithShape="0">
                    <a:srgbClr val="000000">
                      <a:alpha val="43000"/>
                    </a:srgbClr>
                  </a:outerShdw>
                </a:effectLst>
                <a:latin typeface="Calibri" panose="020F0502020204030204" pitchFamily="34" charset="0"/>
                <a:cs typeface="Calibri"/>
              </a:rPr>
              <a:t>Iridium GO! Use Options</a:t>
            </a:r>
            <a:endParaRPr lang="en-CA" sz="3200" b="1" dirty="0">
              <a:solidFill>
                <a:prstClr val="white"/>
              </a:solidFill>
              <a:effectLst>
                <a:outerShdw blurRad="50800" dist="38100" dir="2700000" algn="tl" rotWithShape="0">
                  <a:srgbClr val="000000">
                    <a:alpha val="43000"/>
                  </a:srgbClr>
                </a:outerShdw>
              </a:effectLst>
              <a:latin typeface="Calibri" panose="020F0502020204030204" pitchFamily="34" charset="0"/>
              <a:cs typeface="Calibri"/>
            </a:endParaRPr>
          </a:p>
        </p:txBody>
      </p:sp>
      <p:sp>
        <p:nvSpPr>
          <p:cNvPr id="12" name="Content Placeholder 3"/>
          <p:cNvSpPr>
            <a:spLocks noGrp="1"/>
          </p:cNvSpPr>
          <p:nvPr>
            <p:ph sz="half" idx="4294967295"/>
          </p:nvPr>
        </p:nvSpPr>
        <p:spPr>
          <a:xfrm>
            <a:off x="297631" y="1061864"/>
            <a:ext cx="8378825" cy="1143000"/>
          </a:xfrm>
          <a:prstGeom prst="rect">
            <a:avLst/>
          </a:prstGeom>
        </p:spPr>
        <p:txBody>
          <a:bodyPr>
            <a:normAutofit/>
          </a:bodyPr>
          <a:lstStyle/>
          <a:p>
            <a:pPr marL="0" indent="0">
              <a:buFont typeface="Arial" charset="0"/>
              <a:buNone/>
            </a:pPr>
            <a:r>
              <a:rPr lang="en-US" sz="1800" dirty="0" smtClean="0">
                <a:solidFill>
                  <a:schemeClr val="tx1"/>
                </a:solidFill>
                <a:cs typeface="Trebuchet MS" pitchFamily="34" charset="0"/>
              </a:rPr>
              <a:t>This hotspot device is portable and can be used in a variety of situations:</a:t>
            </a:r>
          </a:p>
        </p:txBody>
      </p:sp>
      <p:grpSp>
        <p:nvGrpSpPr>
          <p:cNvPr id="3" name="Group 2"/>
          <p:cNvGrpSpPr/>
          <p:nvPr/>
        </p:nvGrpSpPr>
        <p:grpSpPr>
          <a:xfrm>
            <a:off x="467544" y="1484784"/>
            <a:ext cx="7934325" cy="4419600"/>
            <a:chOff x="990600" y="1752600"/>
            <a:chExt cx="7934325" cy="4419600"/>
          </a:xfrm>
        </p:grpSpPr>
        <p:cxnSp>
          <p:nvCxnSpPr>
            <p:cNvPr id="13" name="Straight Connector 12"/>
            <p:cNvCxnSpPr/>
            <p:nvPr/>
          </p:nvCxnSpPr>
          <p:spPr>
            <a:xfrm>
              <a:off x="3429000" y="1752600"/>
              <a:ext cx="0" cy="441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172200" y="1752600"/>
              <a:ext cx="0" cy="44196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990600" y="1828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1</a:t>
              </a:r>
              <a:endParaRPr lang="en-US" dirty="0">
                <a:latin typeface="Calibri" panose="020F0502020204030204" pitchFamily="34" charset="0"/>
              </a:endParaRPr>
            </a:p>
          </p:txBody>
        </p:sp>
        <p:sp>
          <p:nvSpPr>
            <p:cNvPr id="16" name="TextBox 15"/>
            <p:cNvSpPr txBox="1"/>
            <p:nvPr/>
          </p:nvSpPr>
          <p:spPr>
            <a:xfrm>
              <a:off x="1371600" y="1828800"/>
              <a:ext cx="1447800" cy="381000"/>
            </a:xfrm>
            <a:prstGeom prst="rect">
              <a:avLst/>
            </a:prstGeom>
            <a:noFill/>
          </p:spPr>
          <p:txBody>
            <a:bodyPr wrap="square" rtlCol="0">
              <a:spAutoFit/>
            </a:bodyPr>
            <a:lstStyle/>
            <a:p>
              <a:r>
                <a:rPr lang="en-US" dirty="0" smtClean="0">
                  <a:latin typeface="Calibri" panose="020F0502020204030204" pitchFamily="34" charset="0"/>
                </a:rPr>
                <a:t>  </a:t>
              </a:r>
              <a:r>
                <a:rPr lang="en-US" b="1" dirty="0" smtClean="0">
                  <a:latin typeface="Calibri" panose="020F0502020204030204" pitchFamily="34" charset="0"/>
                </a:rPr>
                <a:t>Portable</a:t>
              </a:r>
              <a:endParaRPr lang="en-US" b="1" dirty="0">
                <a:latin typeface="Calibri" panose="020F0502020204030204" pitchFamily="34" charset="0"/>
              </a:endParaRPr>
            </a:p>
          </p:txBody>
        </p:sp>
        <p:sp>
          <p:nvSpPr>
            <p:cNvPr id="17" name="Oval 16"/>
            <p:cNvSpPr/>
            <p:nvPr/>
          </p:nvSpPr>
          <p:spPr>
            <a:xfrm>
              <a:off x="3657600" y="1828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2</a:t>
              </a:r>
            </a:p>
          </p:txBody>
        </p:sp>
        <p:sp>
          <p:nvSpPr>
            <p:cNvPr id="18" name="TextBox 17"/>
            <p:cNvSpPr txBox="1"/>
            <p:nvPr/>
          </p:nvSpPr>
          <p:spPr>
            <a:xfrm>
              <a:off x="4038600" y="1828800"/>
              <a:ext cx="1447800" cy="381000"/>
            </a:xfrm>
            <a:prstGeom prst="rect">
              <a:avLst/>
            </a:prstGeom>
            <a:noFill/>
          </p:spPr>
          <p:txBody>
            <a:bodyPr wrap="square" rtlCol="0">
              <a:spAutoFit/>
            </a:bodyPr>
            <a:lstStyle/>
            <a:p>
              <a:r>
                <a:rPr lang="en-US" dirty="0" smtClean="0">
                  <a:latin typeface="Calibri" panose="020F0502020204030204" pitchFamily="34" charset="0"/>
                </a:rPr>
                <a:t>  </a:t>
              </a:r>
              <a:r>
                <a:rPr lang="en-US" b="1" dirty="0" smtClean="0">
                  <a:latin typeface="Calibri" panose="020F0502020204030204" pitchFamily="34" charset="0"/>
                </a:rPr>
                <a:t>In-Vehicle</a:t>
              </a:r>
              <a:endParaRPr lang="en-US" b="1" dirty="0">
                <a:latin typeface="Calibri" panose="020F0502020204030204" pitchFamily="34" charset="0"/>
              </a:endParaRPr>
            </a:p>
          </p:txBody>
        </p:sp>
        <p:sp>
          <p:nvSpPr>
            <p:cNvPr id="19" name="Oval 18"/>
            <p:cNvSpPr/>
            <p:nvPr/>
          </p:nvSpPr>
          <p:spPr>
            <a:xfrm>
              <a:off x="6324600" y="1828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3</a:t>
              </a:r>
              <a:endParaRPr lang="en-US" dirty="0">
                <a:latin typeface="Calibri" panose="020F0502020204030204" pitchFamily="34" charset="0"/>
              </a:endParaRPr>
            </a:p>
          </p:txBody>
        </p:sp>
        <p:sp>
          <p:nvSpPr>
            <p:cNvPr id="20" name="TextBox 19"/>
            <p:cNvSpPr txBox="1"/>
            <p:nvPr/>
          </p:nvSpPr>
          <p:spPr>
            <a:xfrm>
              <a:off x="6705600" y="1828800"/>
              <a:ext cx="1447800" cy="381000"/>
            </a:xfrm>
            <a:prstGeom prst="rect">
              <a:avLst/>
            </a:prstGeom>
            <a:noFill/>
          </p:spPr>
          <p:txBody>
            <a:bodyPr wrap="square" rtlCol="0">
              <a:spAutoFit/>
            </a:bodyPr>
            <a:lstStyle/>
            <a:p>
              <a:r>
                <a:rPr lang="en-US" b="1" dirty="0" smtClean="0">
                  <a:latin typeface="Calibri" panose="020F0502020204030204" pitchFamily="34" charset="0"/>
                </a:rPr>
                <a:t>  In-Building</a:t>
              </a:r>
              <a:endParaRPr lang="en-US" b="1" dirty="0">
                <a:latin typeface="Calibri" panose="020F0502020204030204"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178669"/>
              <a:ext cx="1143000" cy="80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5073243"/>
              <a:ext cx="1133355" cy="79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7025" y="5160954"/>
              <a:ext cx="1171575" cy="82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5178669"/>
              <a:ext cx="407104" cy="80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8204" y="5202404"/>
              <a:ext cx="1095896" cy="75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9199" y="5202403"/>
              <a:ext cx="450625" cy="74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4361" y="2527163"/>
              <a:ext cx="1916278" cy="143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7750" y="2527163"/>
              <a:ext cx="1924050" cy="150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565262"/>
              <a:ext cx="2600325" cy="135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323528" y="5904384"/>
            <a:ext cx="8568952" cy="646331"/>
          </a:xfrm>
          <a:prstGeom prst="rect">
            <a:avLst/>
          </a:prstGeom>
          <a:noFill/>
        </p:spPr>
        <p:txBody>
          <a:bodyPr wrap="square" rtlCol="0">
            <a:spAutoFit/>
          </a:bodyPr>
          <a:lstStyle/>
          <a:p>
            <a:r>
              <a:rPr lang="en-CA" dirty="0" smtClean="0"/>
              <a:t>For additional information on these configuration options, you can download the </a:t>
            </a:r>
            <a:r>
              <a:rPr lang="en-CA" dirty="0" smtClean="0">
                <a:hlinkClick r:id="rId12"/>
              </a:rPr>
              <a:t>Iridium GO! Accessories Sales Sheet </a:t>
            </a:r>
            <a:r>
              <a:rPr lang="en-CA" dirty="0" smtClean="0"/>
              <a:t>or refer to the </a:t>
            </a:r>
            <a:r>
              <a:rPr lang="en-CA" dirty="0" smtClean="0">
                <a:hlinkClick r:id="rId13"/>
              </a:rPr>
              <a:t>Iridium GO! User Manual</a:t>
            </a:r>
            <a:r>
              <a:rPr lang="en-CA" dirty="0" smtClean="0"/>
              <a:t>.</a:t>
            </a:r>
            <a:endParaRPr lang="en-CA" dirty="0"/>
          </a:p>
        </p:txBody>
      </p:sp>
      <p:sp>
        <p:nvSpPr>
          <p:cNvPr id="5" name="Slide Number Placeholder 4"/>
          <p:cNvSpPr>
            <a:spLocks noGrp="1"/>
          </p:cNvSpPr>
          <p:nvPr>
            <p:ph type="sldNum" sz="quarter" idx="12"/>
          </p:nvPr>
        </p:nvSpPr>
        <p:spPr/>
        <p:txBody>
          <a:bodyPr/>
          <a:lstStyle/>
          <a:p>
            <a:fld id="{8A545926-3568-4834-A019-CE740445F377}" type="slidenum">
              <a:rPr lang="en-CA" smtClean="0"/>
              <a:t>6</a:t>
            </a:fld>
            <a:endParaRPr lang="en-CA" dirty="0"/>
          </a:p>
        </p:txBody>
      </p:sp>
    </p:spTree>
    <p:extLst>
      <p:ext uri="{BB962C8B-B14F-4D97-AF65-F5344CB8AC3E}">
        <p14:creationId xmlns:p14="http://schemas.microsoft.com/office/powerpoint/2010/main" val="191547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251520" y="2636912"/>
            <a:ext cx="1526540" cy="1526540"/>
          </a:xfrm>
          <a:prstGeom prst="rect">
            <a:avLst/>
          </a:prstGeom>
        </p:spPr>
      </p:pic>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schemeClr val="bg1"/>
                </a:solidFill>
                <a:effectLst>
                  <a:outerShdw blurRad="50800" dist="38100" dir="2700000" algn="tl" rotWithShape="0">
                    <a:srgbClr val="000000">
                      <a:alpha val="43000"/>
                    </a:srgbClr>
                  </a:outerShdw>
                </a:effectLst>
                <a:latin typeface="Calibri" panose="020F0502020204030204" pitchFamily="34" charset="0"/>
                <a:cs typeface="Calibri"/>
              </a:rPr>
              <a:t>Iridium GO! Accessories</a:t>
            </a:r>
            <a:endParaRPr lang="en-CA" sz="3200" b="1" dirty="0">
              <a:solidFill>
                <a:schemeClr val="bg1"/>
              </a:solidFill>
              <a:effectLst>
                <a:outerShdw blurRad="50800" dist="38100" dir="2700000" algn="tl" rotWithShape="0">
                  <a:srgbClr val="000000">
                    <a:alpha val="43000"/>
                  </a:srgbClr>
                </a:outerShdw>
              </a:effectLst>
              <a:latin typeface="Calibri" panose="020F0502020204030204" pitchFamily="34" charset="0"/>
              <a:cs typeface="Calibri"/>
            </a:endParaRPr>
          </a:p>
        </p:txBody>
      </p:sp>
      <p:sp>
        <p:nvSpPr>
          <p:cNvPr id="12" name="Content Placeholder 3"/>
          <p:cNvSpPr>
            <a:spLocks noGrp="1"/>
          </p:cNvSpPr>
          <p:nvPr>
            <p:ph sz="half" idx="1"/>
          </p:nvPr>
        </p:nvSpPr>
        <p:spPr>
          <a:xfrm>
            <a:off x="228600" y="1052736"/>
            <a:ext cx="8686800" cy="975360"/>
          </a:xfrm>
        </p:spPr>
        <p:txBody>
          <a:bodyPr>
            <a:noAutofit/>
          </a:bodyPr>
          <a:lstStyle/>
          <a:p>
            <a:r>
              <a:rPr lang="en-US" sz="1800" dirty="0" smtClean="0">
                <a:solidFill>
                  <a:schemeClr val="tx1"/>
                </a:solidFill>
                <a:cs typeface="Trebuchet MS" pitchFamily="34" charset="0"/>
              </a:rPr>
              <a:t>Iridium is launching a series of accessories specifically compatible with the Iridium GO!</a:t>
            </a:r>
          </a:p>
          <a:p>
            <a:r>
              <a:rPr lang="en-US" sz="1800" dirty="0" smtClean="0">
                <a:cs typeface="Trebuchet MS" pitchFamily="34" charset="0"/>
              </a:rPr>
              <a:t>Additional details and configurations can be found by referencing Roadpost’s </a:t>
            </a:r>
            <a:r>
              <a:rPr lang="en-US" sz="1800" dirty="0" smtClean="0">
                <a:cs typeface="Trebuchet MS" pitchFamily="34" charset="0"/>
                <a:hlinkClick r:id="rId4"/>
              </a:rPr>
              <a:t>Iridium GO! Accessories Sell Sheet</a:t>
            </a:r>
            <a:r>
              <a:rPr lang="en-US" sz="1800" dirty="0" smtClean="0">
                <a:cs typeface="Trebuchet MS" pitchFamily="34" charset="0"/>
              </a:rPr>
              <a:t>.</a:t>
            </a:r>
            <a:endParaRPr lang="en-US" sz="1800" dirty="0" smtClean="0">
              <a:solidFill>
                <a:schemeClr val="tx1"/>
              </a:solidFill>
              <a:cs typeface="Trebuchet MS" pitchFamily="34" charset="0"/>
            </a:endParaRP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3085847" y="2881675"/>
            <a:ext cx="1244600" cy="1155700"/>
          </a:xfrm>
          <a:prstGeom prst="rect">
            <a:avLst/>
          </a:prstGeom>
        </p:spPr>
      </p:pic>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5845765" y="2632452"/>
            <a:ext cx="1966595" cy="1084580"/>
          </a:xfrm>
          <a:prstGeom prst="rect">
            <a:avLst/>
          </a:prstGeom>
        </p:spPr>
      </p:pic>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337900" y="3875420"/>
            <a:ext cx="1414145" cy="1285875"/>
          </a:xfrm>
          <a:prstGeom prst="rect">
            <a:avLst/>
          </a:prstGeom>
        </p:spPr>
      </p:pic>
      <p:pic>
        <p:nvPicPr>
          <p:cNvPr id="19" name="Picture 18"/>
          <p:cNvPicPr/>
          <p:nvPr/>
        </p:nvPicPr>
        <p:blipFill>
          <a:blip r:embed="rId8" cstate="print">
            <a:extLst>
              <a:ext uri="{28A0092B-C50C-407E-A947-70E740481C1C}">
                <a14:useLocalDpi xmlns:a14="http://schemas.microsoft.com/office/drawing/2010/main" val="0"/>
              </a:ext>
            </a:extLst>
          </a:blip>
          <a:stretch>
            <a:fillRect/>
          </a:stretch>
        </p:blipFill>
        <p:spPr>
          <a:xfrm>
            <a:off x="337900" y="5376446"/>
            <a:ext cx="1417320" cy="991870"/>
          </a:xfrm>
          <a:prstGeom prst="rect">
            <a:avLst/>
          </a:prstGeom>
        </p:spPr>
      </p:pic>
      <p:pic>
        <p:nvPicPr>
          <p:cNvPr id="20" name="Picture 19"/>
          <p:cNvPicPr/>
          <p:nvPr/>
        </p:nvPicPr>
        <p:blipFill>
          <a:blip r:embed="rId9">
            <a:extLst>
              <a:ext uri="{28A0092B-C50C-407E-A947-70E740481C1C}">
                <a14:useLocalDpi xmlns:a14="http://schemas.microsoft.com/office/drawing/2010/main" val="0"/>
              </a:ext>
            </a:extLst>
          </a:blip>
          <a:stretch>
            <a:fillRect/>
          </a:stretch>
        </p:blipFill>
        <p:spPr>
          <a:xfrm>
            <a:off x="3085847" y="4037375"/>
            <a:ext cx="1414145" cy="1166495"/>
          </a:xfrm>
          <a:prstGeom prst="rect">
            <a:avLst/>
          </a:prstGeom>
        </p:spPr>
      </p:pic>
      <p:pic>
        <p:nvPicPr>
          <p:cNvPr id="21" name="Picture 20"/>
          <p:cNvPicPr/>
          <p:nvPr/>
        </p:nvPicPr>
        <p:blipFill>
          <a:blip r:embed="rId10">
            <a:extLst>
              <a:ext uri="{28A0092B-C50C-407E-A947-70E740481C1C}">
                <a14:useLocalDpi xmlns:a14="http://schemas.microsoft.com/office/drawing/2010/main" val="0"/>
              </a:ext>
            </a:extLst>
          </a:blip>
          <a:stretch>
            <a:fillRect/>
          </a:stretch>
        </p:blipFill>
        <p:spPr>
          <a:xfrm>
            <a:off x="5796136" y="3717032"/>
            <a:ext cx="2099945" cy="1129665"/>
          </a:xfrm>
          <a:prstGeom prst="rect">
            <a:avLst/>
          </a:prstGeom>
        </p:spPr>
      </p:pic>
      <p:pic>
        <p:nvPicPr>
          <p:cNvPr id="22" name="Picture 2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96136" y="4948391"/>
            <a:ext cx="1353820" cy="1144905"/>
          </a:xfrm>
          <a:prstGeom prst="rect">
            <a:avLst/>
          </a:prstGeom>
          <a:noFill/>
          <a:ln>
            <a:noFill/>
          </a:ln>
          <a:extLst/>
        </p:spPr>
      </p:pic>
      <p:pic>
        <p:nvPicPr>
          <p:cNvPr id="25" name="Picture 24"/>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43436" y="6237312"/>
            <a:ext cx="1292860" cy="465455"/>
          </a:xfrm>
          <a:prstGeom prst="rect">
            <a:avLst/>
          </a:prstGeom>
          <a:noFill/>
          <a:ln>
            <a:noFill/>
          </a:ln>
          <a:extLst/>
        </p:spPr>
      </p:pic>
      <p:sp>
        <p:nvSpPr>
          <p:cNvPr id="6" name="TextBox 5"/>
          <p:cNvSpPr txBox="1"/>
          <p:nvPr/>
        </p:nvSpPr>
        <p:spPr>
          <a:xfrm>
            <a:off x="337900" y="2204864"/>
            <a:ext cx="3370004" cy="369332"/>
          </a:xfrm>
          <a:prstGeom prst="rect">
            <a:avLst/>
          </a:prstGeom>
          <a:noFill/>
        </p:spPr>
        <p:txBody>
          <a:bodyPr wrap="square" rtlCol="0">
            <a:spAutoFit/>
          </a:bodyPr>
          <a:lstStyle/>
          <a:p>
            <a:r>
              <a:rPr lang="en-CA" b="1" dirty="0" smtClean="0"/>
              <a:t>Included Accessories:</a:t>
            </a:r>
            <a:endParaRPr lang="en-CA" b="1" dirty="0"/>
          </a:p>
        </p:txBody>
      </p:sp>
      <p:sp>
        <p:nvSpPr>
          <p:cNvPr id="31" name="TextBox 30"/>
          <p:cNvSpPr txBox="1"/>
          <p:nvPr/>
        </p:nvSpPr>
        <p:spPr>
          <a:xfrm>
            <a:off x="5738500" y="2204864"/>
            <a:ext cx="3370004" cy="369332"/>
          </a:xfrm>
          <a:prstGeom prst="rect">
            <a:avLst/>
          </a:prstGeom>
          <a:noFill/>
        </p:spPr>
        <p:txBody>
          <a:bodyPr wrap="square" rtlCol="0">
            <a:spAutoFit/>
          </a:bodyPr>
          <a:lstStyle/>
          <a:p>
            <a:r>
              <a:rPr lang="en-CA" b="1" dirty="0" smtClean="0"/>
              <a:t>Additional Accessories:</a:t>
            </a:r>
            <a:endParaRPr lang="en-CA" b="1" dirty="0"/>
          </a:p>
        </p:txBody>
      </p:sp>
      <p:sp>
        <p:nvSpPr>
          <p:cNvPr id="32" name="TextBox 31"/>
          <p:cNvSpPr txBox="1"/>
          <p:nvPr/>
        </p:nvSpPr>
        <p:spPr>
          <a:xfrm>
            <a:off x="1562036" y="3068960"/>
            <a:ext cx="1228020" cy="615553"/>
          </a:xfrm>
          <a:prstGeom prst="rect">
            <a:avLst/>
          </a:prstGeom>
          <a:noFill/>
        </p:spPr>
        <p:txBody>
          <a:bodyPr wrap="square" rtlCol="0">
            <a:spAutoFit/>
          </a:bodyPr>
          <a:lstStyle/>
          <a:p>
            <a:r>
              <a:rPr lang="en-CA" sz="1700" dirty="0" smtClean="0"/>
              <a:t>Protective</a:t>
            </a:r>
          </a:p>
          <a:p>
            <a:r>
              <a:rPr lang="en-CA" sz="1700" dirty="0" smtClean="0"/>
              <a:t>Cover</a:t>
            </a:r>
            <a:endParaRPr lang="en-CA" sz="1700" dirty="0"/>
          </a:p>
        </p:txBody>
      </p:sp>
      <p:sp>
        <p:nvSpPr>
          <p:cNvPr id="33" name="TextBox 32"/>
          <p:cNvSpPr txBox="1"/>
          <p:nvPr/>
        </p:nvSpPr>
        <p:spPr>
          <a:xfrm>
            <a:off x="1619672" y="4181599"/>
            <a:ext cx="1228020" cy="615553"/>
          </a:xfrm>
          <a:prstGeom prst="rect">
            <a:avLst/>
          </a:prstGeom>
          <a:noFill/>
        </p:spPr>
        <p:txBody>
          <a:bodyPr wrap="square" rtlCol="0">
            <a:spAutoFit/>
          </a:bodyPr>
          <a:lstStyle/>
          <a:p>
            <a:r>
              <a:rPr lang="en-CA" sz="1700" dirty="0" smtClean="0"/>
              <a:t>AC Adapter Kit</a:t>
            </a:r>
            <a:endParaRPr lang="en-CA" sz="1700" dirty="0"/>
          </a:p>
        </p:txBody>
      </p:sp>
      <p:sp>
        <p:nvSpPr>
          <p:cNvPr id="34" name="TextBox 33"/>
          <p:cNvSpPr txBox="1"/>
          <p:nvPr/>
        </p:nvSpPr>
        <p:spPr>
          <a:xfrm>
            <a:off x="1619672" y="5477743"/>
            <a:ext cx="1228020" cy="615553"/>
          </a:xfrm>
          <a:prstGeom prst="rect">
            <a:avLst/>
          </a:prstGeom>
          <a:noFill/>
        </p:spPr>
        <p:txBody>
          <a:bodyPr wrap="square" rtlCol="0">
            <a:spAutoFit/>
          </a:bodyPr>
          <a:lstStyle/>
          <a:p>
            <a:r>
              <a:rPr lang="en-CA" sz="1700" dirty="0" smtClean="0"/>
              <a:t>DC Auto Adapter</a:t>
            </a:r>
            <a:endParaRPr lang="en-CA" sz="1700" dirty="0"/>
          </a:p>
        </p:txBody>
      </p:sp>
      <p:sp>
        <p:nvSpPr>
          <p:cNvPr id="35" name="TextBox 34"/>
          <p:cNvSpPr txBox="1"/>
          <p:nvPr/>
        </p:nvSpPr>
        <p:spPr>
          <a:xfrm>
            <a:off x="4499992" y="4237727"/>
            <a:ext cx="1228020" cy="353943"/>
          </a:xfrm>
          <a:prstGeom prst="rect">
            <a:avLst/>
          </a:prstGeom>
          <a:noFill/>
        </p:spPr>
        <p:txBody>
          <a:bodyPr wrap="square" rtlCol="0">
            <a:spAutoFit/>
          </a:bodyPr>
          <a:lstStyle/>
          <a:p>
            <a:r>
              <a:rPr lang="en-CA" sz="1700" dirty="0" smtClean="0"/>
              <a:t>USB Cable</a:t>
            </a:r>
            <a:endParaRPr lang="en-CA" sz="1700" dirty="0"/>
          </a:p>
        </p:txBody>
      </p:sp>
      <p:sp>
        <p:nvSpPr>
          <p:cNvPr id="36" name="TextBox 35"/>
          <p:cNvSpPr txBox="1"/>
          <p:nvPr/>
        </p:nvSpPr>
        <p:spPr>
          <a:xfrm>
            <a:off x="4496108" y="3212976"/>
            <a:ext cx="1228020" cy="353943"/>
          </a:xfrm>
          <a:prstGeom prst="rect">
            <a:avLst/>
          </a:prstGeom>
          <a:noFill/>
        </p:spPr>
        <p:txBody>
          <a:bodyPr wrap="square" rtlCol="0">
            <a:spAutoFit/>
          </a:bodyPr>
          <a:lstStyle/>
          <a:p>
            <a:r>
              <a:rPr lang="en-CA" sz="1700" dirty="0" smtClean="0"/>
              <a:t>Battery</a:t>
            </a:r>
            <a:endParaRPr lang="en-CA" sz="1700" dirty="0"/>
          </a:p>
        </p:txBody>
      </p:sp>
      <p:cxnSp>
        <p:nvCxnSpPr>
          <p:cNvPr id="9" name="Straight Connector 8"/>
          <p:cNvCxnSpPr/>
          <p:nvPr/>
        </p:nvCxnSpPr>
        <p:spPr>
          <a:xfrm>
            <a:off x="5580112" y="2389530"/>
            <a:ext cx="0" cy="4080509"/>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7880484" y="2715017"/>
            <a:ext cx="1228020" cy="877163"/>
          </a:xfrm>
          <a:prstGeom prst="rect">
            <a:avLst/>
          </a:prstGeom>
          <a:noFill/>
        </p:spPr>
        <p:txBody>
          <a:bodyPr wrap="square" rtlCol="0">
            <a:spAutoFit/>
          </a:bodyPr>
          <a:lstStyle/>
          <a:p>
            <a:r>
              <a:rPr lang="en-CA" sz="1700" dirty="0" smtClean="0"/>
              <a:t>Carry Bag with </a:t>
            </a:r>
            <a:r>
              <a:rPr lang="en-CA" sz="1700" dirty="0" err="1" smtClean="0"/>
              <a:t>carabiner</a:t>
            </a:r>
            <a:endParaRPr lang="en-CA" sz="1700" dirty="0"/>
          </a:p>
        </p:txBody>
      </p:sp>
      <p:sp>
        <p:nvSpPr>
          <p:cNvPr id="38" name="TextBox 37"/>
          <p:cNvSpPr txBox="1"/>
          <p:nvPr/>
        </p:nvSpPr>
        <p:spPr>
          <a:xfrm>
            <a:off x="7884368" y="3919989"/>
            <a:ext cx="1228020" cy="353943"/>
          </a:xfrm>
          <a:prstGeom prst="rect">
            <a:avLst/>
          </a:prstGeom>
          <a:noFill/>
        </p:spPr>
        <p:txBody>
          <a:bodyPr wrap="square" rtlCol="0">
            <a:spAutoFit/>
          </a:bodyPr>
          <a:lstStyle/>
          <a:p>
            <a:r>
              <a:rPr lang="en-CA" sz="1700" dirty="0" smtClean="0"/>
              <a:t>Wall Mount</a:t>
            </a:r>
            <a:endParaRPr lang="en-CA" sz="1700" dirty="0"/>
          </a:p>
        </p:txBody>
      </p:sp>
      <p:sp>
        <p:nvSpPr>
          <p:cNvPr id="39" name="TextBox 38"/>
          <p:cNvSpPr txBox="1"/>
          <p:nvPr/>
        </p:nvSpPr>
        <p:spPr>
          <a:xfrm>
            <a:off x="7236296" y="5235297"/>
            <a:ext cx="1876092" cy="615553"/>
          </a:xfrm>
          <a:prstGeom prst="rect">
            <a:avLst/>
          </a:prstGeom>
          <a:noFill/>
        </p:spPr>
        <p:txBody>
          <a:bodyPr wrap="square" rtlCol="0">
            <a:spAutoFit/>
          </a:bodyPr>
          <a:lstStyle/>
          <a:p>
            <a:r>
              <a:rPr lang="en-CA" sz="1700" dirty="0" smtClean="0"/>
              <a:t>5m Outdoor USB Cable</a:t>
            </a:r>
            <a:endParaRPr lang="en-CA" sz="1700" dirty="0"/>
          </a:p>
        </p:txBody>
      </p:sp>
      <p:sp>
        <p:nvSpPr>
          <p:cNvPr id="40" name="TextBox 39"/>
          <p:cNvSpPr txBox="1"/>
          <p:nvPr/>
        </p:nvSpPr>
        <p:spPr>
          <a:xfrm>
            <a:off x="7236296" y="6125815"/>
            <a:ext cx="1876092" cy="615553"/>
          </a:xfrm>
          <a:prstGeom prst="rect">
            <a:avLst/>
          </a:prstGeom>
          <a:noFill/>
        </p:spPr>
        <p:txBody>
          <a:bodyPr wrap="square" rtlCol="0">
            <a:spAutoFit/>
          </a:bodyPr>
          <a:lstStyle/>
          <a:p>
            <a:r>
              <a:rPr lang="en-CA" sz="1700" dirty="0" smtClean="0"/>
              <a:t>External Antenna Adapter</a:t>
            </a:r>
            <a:endParaRPr lang="en-CA" sz="1700" dirty="0"/>
          </a:p>
        </p:txBody>
      </p:sp>
      <p:sp>
        <p:nvSpPr>
          <p:cNvPr id="10" name="Slide Number Placeholder 9"/>
          <p:cNvSpPr>
            <a:spLocks noGrp="1"/>
          </p:cNvSpPr>
          <p:nvPr>
            <p:ph type="sldNum" sz="quarter" idx="12"/>
          </p:nvPr>
        </p:nvSpPr>
        <p:spPr/>
        <p:txBody>
          <a:bodyPr/>
          <a:lstStyle/>
          <a:p>
            <a:fld id="{8A545926-3568-4834-A019-CE740445F377}" type="slidenum">
              <a:rPr lang="en-CA" smtClean="0"/>
              <a:t>7</a:t>
            </a:fld>
            <a:endParaRPr lang="en-CA"/>
          </a:p>
        </p:txBody>
      </p:sp>
    </p:spTree>
    <p:extLst>
      <p:ext uri="{BB962C8B-B14F-4D97-AF65-F5344CB8AC3E}">
        <p14:creationId xmlns:p14="http://schemas.microsoft.com/office/powerpoint/2010/main" val="3261862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8345803"/>
              </p:ext>
            </p:extLst>
          </p:nvPr>
        </p:nvGraphicFramePr>
        <p:xfrm>
          <a:off x="200470" y="2276872"/>
          <a:ext cx="8547994" cy="5039816"/>
        </p:xfrm>
        <a:graphic>
          <a:graphicData uri="http://schemas.openxmlformats.org/drawingml/2006/table">
            <a:tbl>
              <a:tblPr firstRow="1" bandRow="1">
                <a:tableStyleId>{2D5ABB26-0587-4C30-8999-92F81FD0307C}</a:tableStyleId>
              </a:tblPr>
              <a:tblGrid>
                <a:gridCol w="4273997"/>
                <a:gridCol w="4273997"/>
              </a:tblGrid>
              <a:tr h="408045">
                <a:tc>
                  <a:txBody>
                    <a:bodyPr/>
                    <a:lstStyle/>
                    <a:p>
                      <a:pPr algn="ctr"/>
                      <a:r>
                        <a:rPr lang="en-CA" sz="1700" b="1" u="sng" dirty="0" smtClean="0"/>
                        <a:t>Iridium GO! App</a:t>
                      </a:r>
                      <a:endParaRPr lang="en-CA" sz="1700" b="1" u="sng" dirty="0"/>
                    </a:p>
                  </a:txBody>
                  <a:tcPr/>
                </a:tc>
                <a:tc>
                  <a:txBody>
                    <a:bodyPr/>
                    <a:lstStyle/>
                    <a:p>
                      <a:pPr algn="ctr"/>
                      <a:r>
                        <a:rPr lang="en-CA" sz="1700" b="1" u="sng" dirty="0" smtClean="0"/>
                        <a:t>Iridium GO! Mail &amp; Web App</a:t>
                      </a:r>
                      <a:endParaRPr lang="en-CA" sz="1700" b="1" u="sng" dirty="0"/>
                    </a:p>
                  </a:txBody>
                  <a:tcPr/>
                </a:tc>
              </a:tr>
              <a:tr h="408045">
                <a:tc>
                  <a:txBody>
                    <a:bodyPr/>
                    <a:lstStyle/>
                    <a:p>
                      <a:pPr marL="285750" indent="-285750">
                        <a:buFont typeface="Arial" panose="020B0604020202020204" pitchFamily="34" charset="0"/>
                        <a:buChar char="•"/>
                      </a:pPr>
                      <a:r>
                        <a:rPr lang="en-CA" sz="1700" dirty="0" smtClean="0"/>
                        <a:t>Apple iOS and Android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Multiple Users (up to 5)</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Settings</a:t>
                      </a:r>
                    </a:p>
                    <a:p>
                      <a:pPr marL="285750" indent="-285750">
                        <a:buFont typeface="Arial" panose="020B0604020202020204" pitchFamily="34" charset="0"/>
                        <a:buChar char="•"/>
                      </a:pPr>
                      <a:r>
                        <a:rPr lang="en-CA" sz="1700" dirty="0" smtClean="0"/>
                        <a:t>Phone calling &amp; transfer</a:t>
                      </a:r>
                    </a:p>
                    <a:p>
                      <a:pPr marL="285750" indent="-285750">
                        <a:buFont typeface="Arial" panose="020B0604020202020204" pitchFamily="34" charset="0"/>
                        <a:buChar char="•"/>
                      </a:pPr>
                      <a:r>
                        <a:rPr lang="en-CA" sz="1700" dirty="0" smtClean="0"/>
                        <a:t>Text messaging</a:t>
                      </a:r>
                    </a:p>
                    <a:p>
                      <a:pPr marL="285750" indent="-285750">
                        <a:buFont typeface="Arial" panose="020B0604020202020204" pitchFamily="34" charset="0"/>
                        <a:buChar char="•"/>
                      </a:pPr>
                      <a:r>
                        <a:rPr lang="en-CA" sz="1700" dirty="0" smtClean="0"/>
                        <a:t>SOS button</a:t>
                      </a:r>
                    </a:p>
                    <a:p>
                      <a:pPr marL="285750" indent="-285750">
                        <a:buFont typeface="Arial" panose="020B0604020202020204" pitchFamily="34" charset="0"/>
                        <a:buChar char="•"/>
                      </a:pPr>
                      <a:r>
                        <a:rPr lang="en-CA" sz="1700" dirty="0" smtClean="0"/>
                        <a:t>Tracking</a:t>
                      </a:r>
                    </a:p>
                    <a:p>
                      <a:pPr marL="285750" indent="-285750">
                        <a:buFont typeface="Arial" panose="020B0604020202020204" pitchFamily="34" charset="0"/>
                        <a:buChar char="•"/>
                      </a:pPr>
                      <a:r>
                        <a:rPr lang="en-CA" sz="1700" dirty="0" smtClean="0"/>
                        <a:t>Twitter</a:t>
                      </a:r>
                    </a:p>
                    <a:p>
                      <a:pPr marL="285750" indent="-285750">
                        <a:buFont typeface="Arial" panose="020B0604020202020204" pitchFamily="34" charset="0"/>
                        <a:buChar char="•"/>
                      </a:pPr>
                      <a:r>
                        <a:rPr lang="en-CA" sz="1700" dirty="0" smtClean="0"/>
                        <a:t>Contact Management</a:t>
                      </a:r>
                    </a:p>
                    <a:p>
                      <a:pPr marL="285750" indent="-285750">
                        <a:buFont typeface="Arial" panose="020B0604020202020204" pitchFamily="34" charset="0"/>
                        <a:buChar char="•"/>
                      </a:pPr>
                      <a:r>
                        <a:rPr lang="en-CA" sz="1700" dirty="0" smtClean="0"/>
                        <a:t>In-App Help</a:t>
                      </a:r>
                    </a:p>
                    <a:p>
                      <a:pPr marL="285750" indent="-285750">
                        <a:buFont typeface="Arial" panose="020B0604020202020204" pitchFamily="34" charset="0"/>
                        <a:buChar char="•"/>
                      </a:pPr>
                      <a:endParaRPr lang="en-CA" sz="17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Apple iOS and Android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E-mail: &lt;name&gt;@my.iridium.net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External account sync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Compression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Social media updates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Weather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700" dirty="0" smtClean="0"/>
                        <a:t>In-App</a:t>
                      </a:r>
                      <a:r>
                        <a:rPr lang="en-CA" sz="1700" baseline="0" dirty="0" smtClean="0"/>
                        <a:t> Help</a:t>
                      </a:r>
                      <a:endParaRPr lang="en-CA" sz="1700" dirty="0" smtClean="0"/>
                    </a:p>
                  </a:txBody>
                  <a:tcPr/>
                </a:tc>
              </a:tr>
              <a:tr h="1690451">
                <a:tc>
                  <a:txBody>
                    <a:bodyPr/>
                    <a:lstStyle/>
                    <a:p>
                      <a:endParaRPr lang="en-CA" sz="1700" dirty="0"/>
                    </a:p>
                  </a:txBody>
                  <a:tcPr/>
                </a:tc>
                <a:tc>
                  <a:txBody>
                    <a:bodyPr/>
                    <a:lstStyle/>
                    <a:p>
                      <a:endParaRPr lang="en-CA" sz="1700" dirty="0"/>
                    </a:p>
                  </a:txBody>
                  <a:tcPr/>
                </a:tc>
              </a:tr>
            </a:tbl>
          </a:graphicData>
        </a:graphic>
      </p:graphicFrame>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schemeClr val="bg1"/>
                </a:solidFill>
                <a:effectLst>
                  <a:outerShdw blurRad="50800" dist="38100" dir="2700000" algn="tl" rotWithShape="0">
                    <a:srgbClr val="000000">
                      <a:alpha val="43000"/>
                    </a:srgbClr>
                  </a:outerShdw>
                </a:effectLst>
                <a:latin typeface="Calibri" panose="020F0502020204030204" pitchFamily="34" charset="0"/>
                <a:cs typeface="Calibri"/>
              </a:rPr>
              <a:t>Iridium GO! Applications</a:t>
            </a:r>
            <a:endParaRPr lang="en-CA" sz="3200" b="1" dirty="0">
              <a:solidFill>
                <a:schemeClr val="bg1"/>
              </a:solidFill>
              <a:effectLst>
                <a:outerShdw blurRad="50800" dist="38100" dir="2700000" algn="tl" rotWithShape="0">
                  <a:srgbClr val="000000">
                    <a:alpha val="43000"/>
                  </a:srgbClr>
                </a:outerShdw>
              </a:effectLst>
              <a:latin typeface="Calibri" panose="020F0502020204030204" pitchFamily="34" charset="0"/>
              <a:cs typeface="Calibri"/>
            </a:endParaRPr>
          </a:p>
        </p:txBody>
      </p:sp>
      <p:sp>
        <p:nvSpPr>
          <p:cNvPr id="12" name="Content Placeholder 3"/>
          <p:cNvSpPr>
            <a:spLocks noGrp="1"/>
          </p:cNvSpPr>
          <p:nvPr>
            <p:ph sz="half" idx="1"/>
          </p:nvPr>
        </p:nvSpPr>
        <p:spPr>
          <a:xfrm>
            <a:off x="228600" y="1196752"/>
            <a:ext cx="8686800" cy="975360"/>
          </a:xfrm>
        </p:spPr>
        <p:txBody>
          <a:bodyPr>
            <a:noAutofit/>
          </a:bodyPr>
          <a:lstStyle/>
          <a:p>
            <a:r>
              <a:rPr lang="en-US" sz="1700" dirty="0" smtClean="0">
                <a:solidFill>
                  <a:schemeClr val="tx1"/>
                </a:solidFill>
                <a:cs typeface="Trebuchet MS" pitchFamily="34" charset="0"/>
              </a:rPr>
              <a:t>Iridium GO! and Iridium GO! Mail &amp; Web Apps will be available for download in iTunes and Google Play storefronts.</a:t>
            </a:r>
          </a:p>
          <a:p>
            <a:r>
              <a:rPr lang="en-US" sz="1700" dirty="0" smtClean="0">
                <a:cs typeface="Trebuchet MS" pitchFamily="34" charset="0"/>
              </a:rPr>
              <a:t>These apps are required to connect to your Iridium GO!</a:t>
            </a:r>
            <a:endParaRPr lang="en-US" sz="1700" dirty="0" smtClean="0">
              <a:solidFill>
                <a:schemeClr val="tx1"/>
              </a:solidFill>
              <a:cs typeface="Trebuchet MS" pitchFamily="34" charset="0"/>
            </a:endParaRPr>
          </a:p>
        </p:txBody>
      </p:sp>
      <p:grpSp>
        <p:nvGrpSpPr>
          <p:cNvPr id="2" name="Group 1"/>
          <p:cNvGrpSpPr/>
          <p:nvPr/>
        </p:nvGrpSpPr>
        <p:grpSpPr>
          <a:xfrm>
            <a:off x="7004124" y="3853582"/>
            <a:ext cx="1384300" cy="2671762"/>
            <a:chOff x="3838575" y="3576638"/>
            <a:chExt cx="1384300" cy="2671762"/>
          </a:xfrm>
        </p:grpSpPr>
        <p:pic>
          <p:nvPicPr>
            <p:cNvPr id="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575" y="3576638"/>
              <a:ext cx="1384300" cy="267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67175"/>
              <a:ext cx="11430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297" y="3853581"/>
            <a:ext cx="1384300" cy="26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3688" y="5331735"/>
            <a:ext cx="1193609" cy="1193609"/>
          </a:xfrm>
          <a:prstGeom prst="roundRect">
            <a:avLst/>
          </a:prstGeom>
          <a:effectLst>
            <a:outerShdw blurRad="50800" dir="2700000" algn="tl" rotWithShape="0">
              <a:prstClr val="black">
                <a:alpha val="40000"/>
              </a:prstClr>
            </a:outerShdw>
          </a:effectLst>
        </p:spPr>
      </p:pic>
      <p:pic>
        <p:nvPicPr>
          <p:cNvPr id="28" name="Picture 2" descr="http://static.giantbomb.com/uploads/original/15/157771/2312719-a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47864" y="2205739"/>
            <a:ext cx="823913" cy="6182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85982" y="2204864"/>
            <a:ext cx="826564"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4128" y="5324268"/>
            <a:ext cx="1193609" cy="1193609"/>
          </a:xfrm>
          <a:prstGeom prst="roundRect">
            <a:avLst/>
          </a:prstGeom>
          <a:effectLst>
            <a:outerShdw blurRad="50800" dir="2700000" algn="tl" rotWithShape="0">
              <a:prstClr val="black">
                <a:alpha val="40000"/>
              </a:prstClr>
            </a:outerShdw>
          </a:effectLst>
        </p:spPr>
      </p:pic>
      <p:sp>
        <p:nvSpPr>
          <p:cNvPr id="5" name="Slide Number Placeholder 4"/>
          <p:cNvSpPr>
            <a:spLocks noGrp="1"/>
          </p:cNvSpPr>
          <p:nvPr>
            <p:ph type="sldNum" sz="quarter" idx="12"/>
          </p:nvPr>
        </p:nvSpPr>
        <p:spPr/>
        <p:txBody>
          <a:bodyPr/>
          <a:lstStyle/>
          <a:p>
            <a:fld id="{8A545926-3568-4834-A019-CE740445F377}" type="slidenum">
              <a:rPr lang="en-CA" smtClean="0"/>
              <a:t>8</a:t>
            </a:fld>
            <a:endParaRPr lang="en-CA"/>
          </a:p>
        </p:txBody>
      </p:sp>
    </p:spTree>
    <p:extLst>
      <p:ext uri="{BB962C8B-B14F-4D97-AF65-F5344CB8AC3E}">
        <p14:creationId xmlns:p14="http://schemas.microsoft.com/office/powerpoint/2010/main" val="368878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2656"/>
            <a:ext cx="5580112" cy="57606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marL="355600" defTabSz="913977"/>
            <a:r>
              <a:rPr lang="en-CA" sz="3200" b="1" dirty="0" smtClean="0">
                <a:solidFill>
                  <a:prstClr val="white"/>
                </a:solidFill>
                <a:effectLst>
                  <a:outerShdw blurRad="50800" dist="38100" dir="2700000" algn="tl" rotWithShape="0">
                    <a:srgbClr val="000000">
                      <a:alpha val="43000"/>
                    </a:srgbClr>
                  </a:outerShdw>
                </a:effectLst>
                <a:latin typeface="Calibri"/>
                <a:cs typeface="Calibri"/>
              </a:rPr>
              <a:t>Target Markets: Consumer</a:t>
            </a:r>
            <a:endParaRPr lang="en-CA" sz="3200" b="1" dirty="0">
              <a:solidFill>
                <a:prstClr val="white"/>
              </a:solidFill>
              <a:effectLst>
                <a:outerShdw blurRad="50800" dist="38100" dir="2700000" algn="tl" rotWithShape="0">
                  <a:srgbClr val="000000">
                    <a:alpha val="43000"/>
                  </a:srgbClr>
                </a:outerShdw>
              </a:effectLst>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733007890"/>
              </p:ext>
            </p:extLst>
          </p:nvPr>
        </p:nvGraphicFramePr>
        <p:xfrm>
          <a:off x="243384" y="1124744"/>
          <a:ext cx="8577088" cy="4084280"/>
        </p:xfrm>
        <a:graphic>
          <a:graphicData uri="http://schemas.openxmlformats.org/drawingml/2006/table">
            <a:tbl>
              <a:tblPr firstRow="1" bandRow="1">
                <a:tableStyleId>{9D7B26C5-4107-4FEC-AEDC-1716B250A1EF}</a:tableStyleId>
              </a:tblPr>
              <a:tblGrid>
                <a:gridCol w="1232272"/>
                <a:gridCol w="7344816"/>
              </a:tblGrid>
              <a:tr h="259055">
                <a:tc>
                  <a:txBody>
                    <a:bodyPr/>
                    <a:lstStyle/>
                    <a:p>
                      <a:pPr algn="ctr"/>
                      <a:r>
                        <a:rPr lang="en-US" sz="1700" b="1" dirty="0" smtClean="0">
                          <a:latin typeface="Calibri" panose="020F0502020204030204" pitchFamily="34" charset="0"/>
                        </a:rPr>
                        <a:t>Segment</a:t>
                      </a:r>
                      <a:endParaRPr lang="en-US" sz="1700" b="1" dirty="0">
                        <a:latin typeface="Calibri" panose="020F0502020204030204" pitchFamily="34" charset="0"/>
                      </a:endParaRPr>
                    </a:p>
                  </a:txBody>
                  <a:tcPr marT="45716" marB="45716" anchor="ctr"/>
                </a:tc>
                <a:tc>
                  <a:txBody>
                    <a:bodyPr/>
                    <a:lstStyle/>
                    <a:p>
                      <a:pPr algn="ctr"/>
                      <a:r>
                        <a:rPr lang="en-US" sz="1700" dirty="0" smtClean="0">
                          <a:latin typeface="Calibri" panose="020F0502020204030204" pitchFamily="34" charset="0"/>
                        </a:rPr>
                        <a:t>Value</a:t>
                      </a:r>
                      <a:r>
                        <a:rPr lang="en-US" sz="1700" baseline="0" dirty="0" smtClean="0">
                          <a:latin typeface="Calibri" panose="020F0502020204030204" pitchFamily="34" charset="0"/>
                        </a:rPr>
                        <a:t> Proposition </a:t>
                      </a:r>
                      <a:endParaRPr lang="en-US" sz="1700" dirty="0">
                        <a:latin typeface="Calibri" panose="020F0502020204030204" pitchFamily="34" charset="0"/>
                      </a:endParaRPr>
                    </a:p>
                  </a:txBody>
                  <a:tcPr marT="45716" marB="45716" anchor="ctr"/>
                </a:tc>
              </a:tr>
              <a:tr h="609540">
                <a:tc>
                  <a:txBody>
                    <a:bodyPr/>
                    <a:lstStyle/>
                    <a:p>
                      <a:r>
                        <a:rPr lang="en-US" sz="1700" b="1" dirty="0" smtClean="0">
                          <a:latin typeface="Calibri" panose="020F0502020204030204" pitchFamily="34" charset="0"/>
                        </a:rPr>
                        <a:t>Boaters</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latin typeface="Calibri" panose="020F0502020204030204" pitchFamily="34" charset="0"/>
                        </a:rPr>
                        <a:t>In shore and off shore boaters (25-60ft wind and gas), mostly weekend users who cannot live without connection (text, email and calls) to friends, family and work over a weekend. </a:t>
                      </a:r>
                    </a:p>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latin typeface="Calibri" panose="020F0502020204030204" pitchFamily="34" charset="0"/>
                        </a:rPr>
                        <a:t>Obtain weather data, wind and currents.</a:t>
                      </a:r>
                      <a:endParaRPr lang="en-US" sz="1700" dirty="0">
                        <a:latin typeface="Calibri" panose="020F0502020204030204" pitchFamily="34" charset="0"/>
                      </a:endParaRPr>
                    </a:p>
                  </a:txBody>
                  <a:tcPr marT="45716" marB="45716" anchor="ctr"/>
                </a:tc>
              </a:tr>
              <a:tr h="868595">
                <a:tc>
                  <a:txBody>
                    <a:bodyPr/>
                    <a:lstStyle/>
                    <a:p>
                      <a:r>
                        <a:rPr lang="en-US" sz="1700" b="1" dirty="0" smtClean="0">
                          <a:latin typeface="Calibri" panose="020F0502020204030204" pitchFamily="34" charset="0"/>
                        </a:rPr>
                        <a:t>Explorers</a:t>
                      </a:r>
                      <a:endParaRPr lang="en-US" sz="1700" b="1" dirty="0">
                        <a:latin typeface="Calibri" panose="020F0502020204030204" pitchFamily="34" charset="0"/>
                      </a:endParaRPr>
                    </a:p>
                  </a:txBody>
                  <a:tcPr marT="45716" marB="45716" anchor="ctr"/>
                </a:tc>
                <a:tc>
                  <a:txBody>
                    <a:bodyPr/>
                    <a:lstStyle/>
                    <a:p>
                      <a:pPr marL="174625" lvl="0" indent="-174625">
                        <a:buFont typeface="Arial" panose="020B0604020202020204" pitchFamily="34" charset="0"/>
                        <a:buChar char="•"/>
                      </a:pPr>
                      <a:r>
                        <a:rPr lang="en-US" sz="1700" b="1" dirty="0" smtClean="0">
                          <a:latin typeface="Calibri" panose="020F0502020204030204" pitchFamily="34" charset="0"/>
                        </a:rPr>
                        <a:t>Weekend warriors:</a:t>
                      </a:r>
                      <a:r>
                        <a:rPr lang="en-US" sz="1700" dirty="0" smtClean="0">
                          <a:latin typeface="Calibri" panose="020F0502020204030204" pitchFamily="34" charset="0"/>
                        </a:rPr>
                        <a:t> Hiker, biker, campers who are weekend warriors in their own backyard but travel out of terrestrial wireless coverage.</a:t>
                      </a:r>
                    </a:p>
                    <a:p>
                      <a:pPr marL="174625" lvl="0" indent="-174625">
                        <a:buFont typeface="Arial" panose="020B0604020202020204" pitchFamily="34" charset="0"/>
                        <a:buChar char="•"/>
                      </a:pPr>
                      <a:r>
                        <a:rPr lang="en-US" sz="1700" b="1" dirty="0" smtClean="0">
                          <a:latin typeface="Calibri" panose="020F0502020204030204" pitchFamily="34" charset="0"/>
                        </a:rPr>
                        <a:t>Expedition and Outfitters:  </a:t>
                      </a:r>
                      <a:r>
                        <a:rPr lang="en-US" sz="1700" dirty="0" smtClean="0">
                          <a:latin typeface="Calibri" panose="020F0502020204030204" pitchFamily="34" charset="0"/>
                        </a:rPr>
                        <a:t>Serious vacation or longer time period adventurers.</a:t>
                      </a:r>
                    </a:p>
                  </a:txBody>
                  <a:tcPr marT="45716" marB="45716" anchor="ctr"/>
                </a:tc>
              </a:tr>
              <a:tr h="350486">
                <a:tc>
                  <a:txBody>
                    <a:bodyPr/>
                    <a:lstStyle/>
                    <a:p>
                      <a:r>
                        <a:rPr lang="en-US" sz="1700" b="1" dirty="0" smtClean="0">
                          <a:latin typeface="Calibri" panose="020F0502020204030204" pitchFamily="34" charset="0"/>
                        </a:rPr>
                        <a:t>Rural</a:t>
                      </a:r>
                      <a:r>
                        <a:rPr lang="en-US" sz="1700" b="1" baseline="0" dirty="0" smtClean="0">
                          <a:latin typeface="Calibri" panose="020F0502020204030204" pitchFamily="34" charset="0"/>
                        </a:rPr>
                        <a:t> Residents</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latin typeface="Calibri" panose="020F0502020204030204" pitchFamily="34" charset="0"/>
                        </a:rPr>
                        <a:t>Small remote housing, outfitter or work installations offering basic email and phone calling capability.</a:t>
                      </a:r>
                      <a:r>
                        <a:rPr lang="en-US" sz="1700" baseline="0" dirty="0" smtClean="0">
                          <a:latin typeface="Calibri" panose="020F0502020204030204" pitchFamily="34" charset="0"/>
                        </a:rPr>
                        <a:t>  </a:t>
                      </a:r>
                      <a:endParaRPr lang="en-US" sz="1700" dirty="0">
                        <a:latin typeface="Calibri" panose="020F0502020204030204" pitchFamily="34" charset="0"/>
                      </a:endParaRPr>
                    </a:p>
                  </a:txBody>
                  <a:tcPr marT="45716" marB="45716" anchor="ctr"/>
                </a:tc>
              </a:tr>
              <a:tr h="739067">
                <a:tc>
                  <a:txBody>
                    <a:bodyPr/>
                    <a:lstStyle/>
                    <a:p>
                      <a:r>
                        <a:rPr lang="en-US" sz="1700" b="1" dirty="0" smtClean="0">
                          <a:latin typeface="Calibri" panose="020F0502020204030204" pitchFamily="34" charset="0"/>
                        </a:rPr>
                        <a:t>Travelers</a:t>
                      </a:r>
                      <a:endParaRPr lang="en-US" sz="1700" b="1" dirty="0">
                        <a:latin typeface="Calibri" panose="020F0502020204030204" pitchFamily="34" charset="0"/>
                      </a:endParaRPr>
                    </a:p>
                  </a:txBody>
                  <a:tcPr marT="45716" marB="45716" anchor="ctr"/>
                </a:tc>
                <a:tc>
                  <a:txBody>
                    <a:bodyPr/>
                    <a:lstStyle/>
                    <a:p>
                      <a:pPr marL="174625" marR="0" lvl="1"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1" strike="noStrike" dirty="0" smtClean="0">
                          <a:latin typeface="Calibri" panose="020F0502020204030204" pitchFamily="34" charset="0"/>
                        </a:rPr>
                        <a:t>Retired Adventurers:</a:t>
                      </a:r>
                      <a:r>
                        <a:rPr lang="en-US" sz="1700" strike="noStrike" dirty="0" smtClean="0">
                          <a:latin typeface="Calibri" panose="020F0502020204030204" pitchFamily="34" charset="0"/>
                        </a:rPr>
                        <a:t>  Large numbers of Baby boomers are taking to the road in small RVs and exploring their own country’s.</a:t>
                      </a:r>
                    </a:p>
                    <a:p>
                      <a:pPr marL="174625" indent="-174625">
                        <a:buFont typeface="Arial" panose="020B0604020202020204" pitchFamily="34" charset="0"/>
                        <a:buChar char="•"/>
                      </a:pPr>
                      <a:r>
                        <a:rPr lang="en-US" sz="1700" b="1" dirty="0" smtClean="0">
                          <a:latin typeface="Calibri" panose="020F0502020204030204" pitchFamily="34" charset="0"/>
                        </a:rPr>
                        <a:t>Cruise Ship Passengers:  </a:t>
                      </a:r>
                      <a:r>
                        <a:rPr lang="en-US" sz="1700" b="0" dirty="0" smtClean="0">
                          <a:latin typeface="Calibri" panose="020F0502020204030204" pitchFamily="34" charset="0"/>
                        </a:rPr>
                        <a:t>C</a:t>
                      </a:r>
                      <a:r>
                        <a:rPr lang="en-US" sz="1700" dirty="0" smtClean="0">
                          <a:latin typeface="Calibri" panose="020F0502020204030204" pitchFamily="34" charset="0"/>
                        </a:rPr>
                        <a:t>all home and email without cost or hassle of visiting Internet Café.  </a:t>
                      </a:r>
                      <a:endParaRPr lang="en-US" sz="1700" dirty="0">
                        <a:latin typeface="Calibri" panose="020F0502020204030204" pitchFamily="34" charset="0"/>
                      </a:endParaRPr>
                    </a:p>
                  </a:txBody>
                  <a:tcPr marT="45716" marB="45716" anchor="ctr"/>
                </a:tc>
              </a:tr>
            </a:tbl>
          </a:graphicData>
        </a:graphic>
      </p:graphicFrame>
      <p:sp>
        <p:nvSpPr>
          <p:cNvPr id="2" name="Slide Number Placeholder 1"/>
          <p:cNvSpPr>
            <a:spLocks noGrp="1"/>
          </p:cNvSpPr>
          <p:nvPr>
            <p:ph type="sldNum" sz="quarter" idx="12"/>
          </p:nvPr>
        </p:nvSpPr>
        <p:spPr/>
        <p:txBody>
          <a:bodyPr/>
          <a:lstStyle/>
          <a:p>
            <a:fld id="{8A545926-3568-4834-A019-CE740445F377}" type="slidenum">
              <a:rPr lang="en-CA" smtClean="0"/>
              <a:t>9</a:t>
            </a:fld>
            <a:endParaRPr lang="en-CA"/>
          </a:p>
        </p:txBody>
      </p:sp>
    </p:spTree>
    <p:extLst>
      <p:ext uri="{BB962C8B-B14F-4D97-AF65-F5344CB8AC3E}">
        <p14:creationId xmlns:p14="http://schemas.microsoft.com/office/powerpoint/2010/main" val="243151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7534</TotalTime>
  <Words>2084</Words>
  <Application>Microsoft Office PowerPoint</Application>
  <PresentationFormat>On-screen Show (4:3)</PresentationFormat>
  <Paragraphs>317</Paragraphs>
  <Slides>16</Slides>
  <Notes>9</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Symbol</vt:lpstr>
      <vt:lpstr>Times New Roman</vt:lpstr>
      <vt:lpstr>Trebuchet MS</vt:lpstr>
      <vt:lpstr>Wingdings</vt:lpstr>
      <vt:lpstr>Office Theme</vt:lpstr>
      <vt:lpstr>Iridium GO!  Training   </vt:lpstr>
      <vt:lpstr>Agenda</vt:lpstr>
      <vt:lpstr>Iridium GO! Key Features</vt:lpstr>
      <vt:lpstr>Iridium GO! Positioning</vt:lpstr>
      <vt:lpstr>Iridium GO! Tech Specs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Activation Process</vt:lpstr>
      <vt:lpstr>Iridium GO! Device Configuration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Murray</dc:creator>
  <cp:lastModifiedBy>Peter McGill</cp:lastModifiedBy>
  <cp:revision>70</cp:revision>
  <dcterms:created xsi:type="dcterms:W3CDTF">2014-07-07T13:15:08Z</dcterms:created>
  <dcterms:modified xsi:type="dcterms:W3CDTF">2018-05-22T14:53:42Z</dcterms:modified>
</cp:coreProperties>
</file>